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68" r:id="rId3"/>
    <p:sldId id="259" r:id="rId4"/>
    <p:sldId id="257" r:id="rId5"/>
    <p:sldId id="261" r:id="rId6"/>
    <p:sldId id="262" r:id="rId7"/>
    <p:sldId id="264" r:id="rId8"/>
    <p:sldId id="266" r:id="rId9"/>
    <p:sldId id="265" r:id="rId10"/>
    <p:sldId id="267" r:id="rId11"/>
    <p:sldId id="269" r:id="rId12"/>
    <p:sldId id="270" r:id="rId13"/>
    <p:sldId id="271" r:id="rId14"/>
    <p:sldId id="273" r:id="rId15"/>
    <p:sldId id="274" r:id="rId16"/>
    <p:sldId id="276" r:id="rId17"/>
    <p:sldId id="275" r:id="rId18"/>
    <p:sldId id="277" r:id="rId19"/>
    <p:sldId id="278" r:id="rId20"/>
    <p:sldId id="279" r:id="rId21"/>
    <p:sldId id="281" r:id="rId22"/>
    <p:sldId id="280"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63" r:id="rId36"/>
    <p:sldId id="295" r:id="rId37"/>
    <p:sldId id="296" r:id="rId38"/>
    <p:sldId id="297" r:id="rId39"/>
    <p:sldId id="294" r:id="rId40"/>
    <p:sldId id="298" r:id="rId41"/>
    <p:sldId id="299" r:id="rId42"/>
    <p:sldId id="300" r:id="rId43"/>
    <p:sldId id="301" r:id="rId44"/>
    <p:sldId id="302" r:id="rId45"/>
    <p:sldId id="303" r:id="rId46"/>
    <p:sldId id="304"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2837" autoAdjust="0"/>
    <p:restoredTop sz="86470" autoAdjust="0"/>
  </p:normalViewPr>
  <p:slideViewPr>
    <p:cSldViewPr snapToGrid="0">
      <p:cViewPr varScale="1">
        <p:scale>
          <a:sx n="68" d="100"/>
          <a:sy n="68" d="100"/>
        </p:scale>
        <p:origin x="84" y="204"/>
      </p:cViewPr>
      <p:guideLst/>
    </p:cSldViewPr>
  </p:slideViewPr>
  <p:outlineViewPr>
    <p:cViewPr>
      <p:scale>
        <a:sx n="33" d="100"/>
        <a:sy n="33" d="100"/>
      </p:scale>
      <p:origin x="0" y="-33456"/>
    </p:cViewPr>
  </p:outlineViewPr>
  <p:notesTextViewPr>
    <p:cViewPr>
      <p:scale>
        <a:sx n="1" d="1"/>
        <a:sy n="1" d="1"/>
      </p:scale>
      <p:origin x="0" y="0"/>
    </p:cViewPr>
  </p:notesTextViewPr>
  <p:notesViewPr>
    <p:cSldViewPr snapToGrid="0">
      <p:cViewPr varScale="1">
        <p:scale>
          <a:sx n="65" d="100"/>
          <a:sy n="65" d="100"/>
        </p:scale>
        <p:origin x="265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91DB24-5D55-4519-93A2-2965FE3EAFB7}" type="datetimeFigureOut">
              <a:rPr lang="zh-CN" altLang="en-US" smtClean="0"/>
              <a:t>2020/9/13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2078C5-C1BB-4345-A622-FA84FE5C38F9}" type="slidenum">
              <a:rPr lang="zh-CN" altLang="en-US" smtClean="0"/>
              <a:t>‹#›</a:t>
            </a:fld>
            <a:endParaRPr lang="zh-CN" altLang="en-US"/>
          </a:p>
        </p:txBody>
      </p:sp>
    </p:spTree>
    <p:extLst>
      <p:ext uri="{BB962C8B-B14F-4D97-AF65-F5344CB8AC3E}">
        <p14:creationId xmlns:p14="http://schemas.microsoft.com/office/powerpoint/2010/main" val="379318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生成的向量维度不是必须小于输入向量的维度，而是为了合并多头注意力的</a:t>
            </a:r>
            <a:r>
              <a:rPr lang="en-US" altLang="zh-CN" dirty="0" smtClean="0"/>
              <a:t>8</a:t>
            </a:r>
            <a:r>
              <a:rPr lang="zh-CN" altLang="en-US" dirty="0" smtClean="0"/>
              <a:t>个头以后向量维度与输入向量维度相等，即 </a:t>
            </a:r>
            <a:r>
              <a:rPr lang="en-US" altLang="zh-CN" dirty="0" smtClean="0"/>
              <a:t>8</a:t>
            </a:r>
            <a:r>
              <a:rPr lang="zh-CN" altLang="en-US" dirty="0" smtClean="0"/>
              <a:t>*</a:t>
            </a:r>
            <a:r>
              <a:rPr lang="en-US" altLang="zh-CN" dirty="0" smtClean="0"/>
              <a:t>64=512</a:t>
            </a:r>
            <a:r>
              <a:rPr lang="zh-CN" altLang="en-US" dirty="0" smtClean="0"/>
              <a:t>，从而方便后面的计算</a:t>
            </a:r>
          </a:p>
        </p:txBody>
      </p:sp>
      <p:sp>
        <p:nvSpPr>
          <p:cNvPr id="4" name="灯片编号占位符 3"/>
          <p:cNvSpPr>
            <a:spLocks noGrp="1"/>
          </p:cNvSpPr>
          <p:nvPr>
            <p:ph type="sldNum" sz="quarter" idx="10"/>
          </p:nvPr>
        </p:nvSpPr>
        <p:spPr/>
        <p:txBody>
          <a:bodyPr/>
          <a:lstStyle/>
          <a:p>
            <a:fld id="{F92078C5-C1BB-4345-A622-FA84FE5C38F9}" type="slidenum">
              <a:rPr lang="zh-CN" altLang="en-US" smtClean="0"/>
              <a:t>14</a:t>
            </a:fld>
            <a:endParaRPr lang="zh-CN" altLang="en-US"/>
          </a:p>
        </p:txBody>
      </p:sp>
    </p:spTree>
    <p:extLst>
      <p:ext uri="{BB962C8B-B14F-4D97-AF65-F5344CB8AC3E}">
        <p14:creationId xmlns:p14="http://schemas.microsoft.com/office/powerpoint/2010/main" val="488664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Query</a:t>
            </a:r>
            <a:r>
              <a:rPr lang="zh-CN" altLang="en-US" dirty="0" smtClean="0"/>
              <a:t>提供的是需要查询的序列的不同单词的相关性</a:t>
            </a:r>
            <a:endParaRPr lang="en-US" altLang="zh-CN" dirty="0" smtClean="0"/>
          </a:p>
          <a:p>
            <a:r>
              <a:rPr lang="en-US" altLang="zh-CN" dirty="0" smtClean="0"/>
              <a:t>Key</a:t>
            </a:r>
            <a:r>
              <a:rPr lang="zh-CN" altLang="en-US" dirty="0" smtClean="0"/>
              <a:t>提供的是与</a:t>
            </a:r>
            <a:r>
              <a:rPr lang="en-US" altLang="zh-CN" dirty="0" smtClean="0"/>
              <a:t>Query</a:t>
            </a:r>
            <a:r>
              <a:rPr lang="zh-CN" altLang="en-US" dirty="0" smtClean="0"/>
              <a:t>的序列对应的序列的关键字</a:t>
            </a:r>
            <a:endParaRPr lang="en-US" altLang="zh-CN" dirty="0" smtClean="0"/>
          </a:p>
          <a:p>
            <a:r>
              <a:rPr lang="en-US" altLang="zh-CN" dirty="0" smtClean="0"/>
              <a:t>Value</a:t>
            </a:r>
            <a:r>
              <a:rPr lang="zh-CN" altLang="en-US" dirty="0" smtClean="0"/>
              <a:t>提供的是与</a:t>
            </a:r>
            <a:r>
              <a:rPr lang="en-US" altLang="zh-CN" dirty="0" smtClean="0"/>
              <a:t>Query</a:t>
            </a:r>
            <a:r>
              <a:rPr lang="zh-CN" altLang="en-US" dirty="0" smtClean="0"/>
              <a:t>的序列对应的序列的不同单词的相关性</a:t>
            </a:r>
            <a:endParaRPr lang="zh-CN" altLang="en-US" dirty="0"/>
          </a:p>
        </p:txBody>
      </p:sp>
      <p:sp>
        <p:nvSpPr>
          <p:cNvPr id="4" name="灯片编号占位符 3"/>
          <p:cNvSpPr>
            <a:spLocks noGrp="1"/>
          </p:cNvSpPr>
          <p:nvPr>
            <p:ph type="sldNum" sz="quarter" idx="10"/>
          </p:nvPr>
        </p:nvSpPr>
        <p:spPr/>
        <p:txBody>
          <a:bodyPr/>
          <a:lstStyle/>
          <a:p>
            <a:fld id="{F92078C5-C1BB-4345-A622-FA84FE5C38F9}" type="slidenum">
              <a:rPr lang="zh-CN" altLang="en-US" smtClean="0"/>
              <a:t>15</a:t>
            </a:fld>
            <a:endParaRPr lang="zh-CN" altLang="en-US"/>
          </a:p>
        </p:txBody>
      </p:sp>
    </p:spTree>
    <p:extLst>
      <p:ext uri="{BB962C8B-B14F-4D97-AF65-F5344CB8AC3E}">
        <p14:creationId xmlns:p14="http://schemas.microsoft.com/office/powerpoint/2010/main" val="3779727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2078C5-C1BB-4345-A622-FA84FE5C38F9}" type="slidenum">
              <a:rPr lang="zh-CN" altLang="en-US" smtClean="0"/>
              <a:t>35</a:t>
            </a:fld>
            <a:endParaRPr lang="zh-CN" altLang="en-US"/>
          </a:p>
        </p:txBody>
      </p:sp>
    </p:spTree>
    <p:extLst>
      <p:ext uri="{BB962C8B-B14F-4D97-AF65-F5344CB8AC3E}">
        <p14:creationId xmlns:p14="http://schemas.microsoft.com/office/powerpoint/2010/main" val="2919819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2078C5-C1BB-4345-A622-FA84FE5C38F9}" type="slidenum">
              <a:rPr lang="zh-CN" altLang="en-US" smtClean="0"/>
              <a:t>41</a:t>
            </a:fld>
            <a:endParaRPr lang="zh-CN" altLang="en-US"/>
          </a:p>
        </p:txBody>
      </p:sp>
    </p:spTree>
    <p:extLst>
      <p:ext uri="{BB962C8B-B14F-4D97-AF65-F5344CB8AC3E}">
        <p14:creationId xmlns:p14="http://schemas.microsoft.com/office/powerpoint/2010/main" val="741558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9/13/2020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509A250-FF31-4206-8172-F9D3106AACB1}" type="datetimeFigureOut">
              <a:rPr lang="en-US" dirty="0"/>
              <a:t>9/13/2020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smtClean="0"/>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9/13/2020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smtClean="0"/>
              <a:t>单击此处编辑母版标题样式</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smtClean="0"/>
              <a:t>单击此处编辑母版文本样式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9/13/2020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9/13/2020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9/13/2020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9/13/2020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9/13/2020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796027F-7875-4030-9381-8BD8C4F21935}" type="datetimeFigureOut">
              <a:rPr lang="en-US" dirty="0"/>
              <a:t>9/13/2020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9/13/2020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9/13/2020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9/13/2020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9/13/2020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7" name="Date Placeholder 4"/>
          <p:cNvSpPr>
            <a:spLocks noGrp="1"/>
          </p:cNvSpPr>
          <p:nvPr>
            <p:ph type="dt" sz="half" idx="10"/>
          </p:nvPr>
        </p:nvSpPr>
        <p:spPr/>
        <p:txBody>
          <a:bodyPr/>
          <a:lstStyle/>
          <a:p>
            <a:fld id="{4509A250-FF31-4206-8172-F9D3106AACB1}" type="datetimeFigureOut">
              <a:rPr lang="en-US" dirty="0"/>
              <a:t>9/13/2020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509A250-FF31-4206-8172-F9D3106AACB1}" type="datetimeFigureOut">
              <a:rPr lang="en-US" dirty="0"/>
              <a:t>9/13/2020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9/13/2020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blog.csdn.net/yujianmin1990/article/details/85221271" TargetMode="External"/><Relationship Id="rId2" Type="http://schemas.openxmlformats.org/officeDocument/2006/relationships/hyperlink" Target="https://jalammar.github.io/illustrated-transformer/" TargetMode="External"/><Relationship Id="rId1" Type="http://schemas.openxmlformats.org/officeDocument/2006/relationships/slideLayout" Target="../slideLayouts/slideLayout2.xml"/><Relationship Id="rId6" Type="http://schemas.openxmlformats.org/officeDocument/2006/relationships/hyperlink" Target="https://terrifyzhao.github.io/2019/01/11/Transformer%E6%A8%A1%E5%9E%8B%E8%AF%A6%E8%A7%A3.html" TargetMode="External"/><Relationship Id="rId5" Type="http://schemas.openxmlformats.org/officeDocument/2006/relationships/hyperlink" Target="https://github.com/zhuyuanxiang/StudyNotes-CN/blob/master/NLP/BERT/Transformer-Bert-Practice/Transformer.md" TargetMode="External"/><Relationship Id="rId4" Type="http://schemas.openxmlformats.org/officeDocument/2006/relationships/hyperlink" Target="https://blog.csdn.net/qq_42208267/article/details/84967446"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s://arxiv.org/abs/1802.05751" TargetMode="External"/><Relationship Id="rId3" Type="http://schemas.openxmlformats.org/officeDocument/2006/relationships/hyperlink" Target="https://ai.googleblog.com/2017/08/transformer-novel-neural-network.html" TargetMode="External"/><Relationship Id="rId7" Type="http://schemas.openxmlformats.org/officeDocument/2006/relationships/hyperlink" Target="https://arxiv.org/abs/1801.10198" TargetMode="External"/><Relationship Id="rId12" Type="http://schemas.openxmlformats.org/officeDocument/2006/relationships/hyperlink" Target="https://arxiv.org/abs/1804.04235" TargetMode="External"/><Relationship Id="rId2" Type="http://schemas.openxmlformats.org/officeDocument/2006/relationships/hyperlink" Target="https://arxiv.org/abs/1706.03762" TargetMode="External"/><Relationship Id="rId1" Type="http://schemas.openxmlformats.org/officeDocument/2006/relationships/slideLayout" Target="../slideLayouts/slideLayout2.xml"/><Relationship Id="rId6" Type="http://schemas.openxmlformats.org/officeDocument/2006/relationships/hyperlink" Target="https://arxiv.org/abs/1801.09797" TargetMode="External"/><Relationship Id="rId11" Type="http://schemas.openxmlformats.org/officeDocument/2006/relationships/hyperlink" Target="https://arxiv.org/abs/1803.03382" TargetMode="External"/><Relationship Id="rId5" Type="http://schemas.openxmlformats.org/officeDocument/2006/relationships/hyperlink" Target="https://arxiv.org/abs/1706.03059" TargetMode="External"/><Relationship Id="rId10" Type="http://schemas.openxmlformats.org/officeDocument/2006/relationships/hyperlink" Target="https://arxiv.org/abs/1803.02155" TargetMode="External"/><Relationship Id="rId4" Type="http://schemas.openxmlformats.org/officeDocument/2006/relationships/hyperlink" Target="https://github.com/tensorflow/tensor2tensor" TargetMode="External"/><Relationship Id="rId9" Type="http://schemas.openxmlformats.org/officeDocument/2006/relationships/hyperlink" Target="https://arxiv.org/abs/1804.00247"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Transformer </a:t>
            </a:r>
            <a:r>
              <a:rPr lang="zh-CN" altLang="en-US" dirty="0" smtClean="0"/>
              <a:t>模型</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560802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数据在</a:t>
            </a:r>
            <a:r>
              <a:rPr lang="en-US" altLang="zh-CN" dirty="0" smtClean="0"/>
              <a:t>Encoder</a:t>
            </a:r>
            <a:r>
              <a:rPr lang="zh-CN" altLang="en-US" dirty="0" smtClean="0"/>
              <a:t>内部的流动</a:t>
            </a:r>
            <a:endParaRPr lang="zh-CN" altLang="en-US" dirty="0"/>
          </a:p>
        </p:txBody>
      </p:sp>
      <p:sp>
        <p:nvSpPr>
          <p:cNvPr id="4" name="文本占位符 3"/>
          <p:cNvSpPr>
            <a:spLocks noGrp="1"/>
          </p:cNvSpPr>
          <p:nvPr>
            <p:ph type="body" sz="half" idx="2"/>
          </p:nvPr>
        </p:nvSpPr>
        <p:spPr/>
        <p:txBody>
          <a:bodyPr/>
          <a:lstStyle/>
          <a:p>
            <a:r>
              <a:rPr lang="en-US" altLang="zh-CN" dirty="0" smtClean="0"/>
              <a:t>x</a:t>
            </a:r>
            <a:r>
              <a:rPr lang="zh-CN" altLang="en-US" dirty="0" smtClean="0"/>
              <a:t>→</a:t>
            </a:r>
            <a:r>
              <a:rPr lang="en-US" altLang="zh-CN" dirty="0" smtClean="0"/>
              <a:t>z</a:t>
            </a:r>
            <a:r>
              <a:rPr lang="zh-CN" altLang="en-US" dirty="0" smtClean="0"/>
              <a:t>的向量维度不变</a:t>
            </a:r>
            <a:endParaRPr lang="zh-CN" altLang="en-US" dirty="0"/>
          </a:p>
        </p:txBody>
      </p:sp>
      <p:pic>
        <p:nvPicPr>
          <p:cNvPr id="8194" name="Picture 2" descr="在这里插入图片描述"/>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tretch>
            <a:fillRect/>
          </a:stretch>
        </p:blipFill>
        <p:spPr bwMode="auto">
          <a:xfrm>
            <a:off x="1960666" y="173342"/>
            <a:ext cx="7214235" cy="4627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0569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数据在</a:t>
            </a:r>
            <a:r>
              <a:rPr lang="en-US" altLang="zh-CN" dirty="0" smtClean="0"/>
              <a:t>Encoder</a:t>
            </a:r>
            <a:r>
              <a:rPr lang="zh-CN" altLang="en-US" dirty="0" smtClean="0"/>
              <a:t>层之间的流动</a:t>
            </a:r>
            <a:endParaRPr lang="zh-CN" altLang="en-US" dirty="0"/>
          </a:p>
        </p:txBody>
      </p:sp>
      <p:pic>
        <p:nvPicPr>
          <p:cNvPr id="5" name="图片占位符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944474" y="239366"/>
            <a:ext cx="7246620" cy="4406265"/>
          </a:xfrm>
        </p:spPr>
      </p:pic>
      <p:sp>
        <p:nvSpPr>
          <p:cNvPr id="4" name="文本占位符 3"/>
          <p:cNvSpPr>
            <a:spLocks noGrp="1"/>
          </p:cNvSpPr>
          <p:nvPr>
            <p:ph type="body" sz="half" idx="2"/>
          </p:nvPr>
        </p:nvSpPr>
        <p:spPr/>
        <p:txBody>
          <a:bodyPr/>
          <a:lstStyle/>
          <a:p>
            <a:pPr marL="0" marR="0" indent="0" algn="l" defTabSz="457200" rtl="0" eaLnBrk="1" fontAlgn="auto" latinLnBrk="0" hangingPunct="1">
              <a:lnSpc>
                <a:spcPct val="100000"/>
              </a:lnSpc>
              <a:spcBef>
                <a:spcPts val="1000"/>
              </a:spcBef>
              <a:spcAft>
                <a:spcPts val="0"/>
              </a:spcAft>
              <a:buClr>
                <a:schemeClr val="bg2">
                  <a:lumMod val="40000"/>
                  <a:lumOff val="60000"/>
                </a:schemeClr>
              </a:buClr>
              <a:buSzPct val="80000"/>
              <a:buFont typeface="Wingdings 3" charset="2"/>
              <a:buNone/>
              <a:tabLst/>
              <a:defRPr/>
            </a:pPr>
            <a:r>
              <a:rPr lang="en-US" altLang="zh-CN" sz="1200" b="0" i="0" kern="1200" dirty="0" smtClean="0">
                <a:solidFill>
                  <a:schemeClr val="tx1"/>
                </a:solidFill>
                <a:effectLst/>
                <a:latin typeface="+mj-lt"/>
                <a:ea typeface="+mj-ea"/>
                <a:cs typeface="+mj-cs"/>
              </a:rPr>
              <a:t>x</a:t>
            </a:r>
            <a:r>
              <a:rPr lang="zh-CN" altLang="zh-CN" sz="1200" b="0" i="0" kern="1200" dirty="0" smtClean="0">
                <a:solidFill>
                  <a:schemeClr val="tx1"/>
                </a:solidFill>
                <a:effectLst/>
                <a:latin typeface="+mj-lt"/>
                <a:ea typeface="+mj-ea"/>
                <a:cs typeface="+mj-cs"/>
              </a:rPr>
              <a:t>→</a:t>
            </a:r>
            <a:r>
              <a:rPr lang="en-US" altLang="zh-CN" sz="1200" b="0" i="0" kern="1200" dirty="0" smtClean="0">
                <a:solidFill>
                  <a:schemeClr val="tx1"/>
                </a:solidFill>
                <a:effectLst/>
                <a:latin typeface="+mj-lt"/>
                <a:ea typeface="+mj-ea"/>
                <a:cs typeface="+mj-cs"/>
              </a:rPr>
              <a:t>z</a:t>
            </a:r>
            <a:r>
              <a:rPr lang="zh-CN" altLang="en-US" sz="1200" b="0" i="0" kern="1200" dirty="0" smtClean="0">
                <a:solidFill>
                  <a:schemeClr val="tx1"/>
                </a:solidFill>
                <a:effectLst/>
                <a:latin typeface="+mj-lt"/>
                <a:ea typeface="+mj-ea"/>
                <a:cs typeface="+mj-cs"/>
              </a:rPr>
              <a:t>→</a:t>
            </a:r>
            <a:r>
              <a:rPr lang="en-US" altLang="zh-CN" sz="1200" b="0" i="0" kern="1200" dirty="0" smtClean="0">
                <a:solidFill>
                  <a:schemeClr val="tx1"/>
                </a:solidFill>
                <a:effectLst/>
                <a:latin typeface="+mj-lt"/>
                <a:ea typeface="+mj-ea"/>
                <a:cs typeface="+mj-cs"/>
              </a:rPr>
              <a:t>f </a:t>
            </a:r>
            <a:r>
              <a:rPr lang="zh-CN" altLang="zh-CN" sz="1200" b="0" i="0" kern="1200" dirty="0" smtClean="0">
                <a:solidFill>
                  <a:schemeClr val="tx1"/>
                </a:solidFill>
                <a:effectLst/>
                <a:latin typeface="+mj-lt"/>
                <a:ea typeface="+mj-ea"/>
                <a:cs typeface="+mj-cs"/>
              </a:rPr>
              <a:t>的向量维度不变</a:t>
            </a:r>
            <a:endParaRPr lang="zh-CN" altLang="zh-CN" dirty="0" smtClean="0">
              <a:effectLst/>
            </a:endParaRPr>
          </a:p>
        </p:txBody>
      </p:sp>
    </p:spTree>
    <p:extLst>
      <p:ext uri="{BB962C8B-B14F-4D97-AF65-F5344CB8AC3E}">
        <p14:creationId xmlns:p14="http://schemas.microsoft.com/office/powerpoint/2010/main" val="4056083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solidFill>
                  <a:srgbClr val="FFC000"/>
                </a:solidFill>
              </a:rPr>
              <a:t>三、</a:t>
            </a:r>
            <a:r>
              <a:rPr lang="en-US" altLang="zh-CN" dirty="0" smtClean="0">
                <a:solidFill>
                  <a:srgbClr val="FFC000"/>
                </a:solidFill>
              </a:rPr>
              <a:t>Self-Attention </a:t>
            </a:r>
            <a:r>
              <a:rPr lang="zh-CN" altLang="en-US" dirty="0" smtClean="0">
                <a:solidFill>
                  <a:srgbClr val="FFC000"/>
                </a:solidFill>
              </a:rPr>
              <a:t>子层</a:t>
            </a:r>
            <a:endParaRPr lang="zh-CN" altLang="en-US" dirty="0">
              <a:solidFill>
                <a:srgbClr val="FFC000"/>
              </a:solidFill>
            </a:endParaRPr>
          </a:p>
        </p:txBody>
      </p:sp>
      <p:sp>
        <p:nvSpPr>
          <p:cNvPr id="6" name="文本占位符 5"/>
          <p:cNvSpPr>
            <a:spLocks noGrp="1"/>
          </p:cNvSpPr>
          <p:nvPr>
            <p:ph type="body" idx="1"/>
          </p:nvPr>
        </p:nvSpPr>
        <p:spPr/>
        <p:txBody>
          <a:bodyPr/>
          <a:lstStyle/>
          <a:p>
            <a:r>
              <a:rPr lang="zh-CN" altLang="en-US" dirty="0" smtClean="0"/>
              <a:t>自注意力：就是通过自相关计算判断序列中不同单词之间的相互联系的权重 </a:t>
            </a:r>
            <a:endParaRPr lang="zh-CN" altLang="en-US" dirty="0"/>
          </a:p>
        </p:txBody>
      </p:sp>
    </p:spTree>
    <p:extLst>
      <p:ext uri="{BB962C8B-B14F-4D97-AF65-F5344CB8AC3E}">
        <p14:creationId xmlns:p14="http://schemas.microsoft.com/office/powerpoint/2010/main" val="13030371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Self-Attention </a:t>
            </a:r>
            <a:r>
              <a:rPr lang="zh-CN" altLang="en-US" dirty="0" smtClean="0"/>
              <a:t>的作用</a:t>
            </a:r>
            <a:endParaRPr lang="zh-CN" altLang="en-US" dirty="0"/>
          </a:p>
        </p:txBody>
      </p:sp>
      <p:sp>
        <p:nvSpPr>
          <p:cNvPr id="6" name="文本占位符 5"/>
          <p:cNvSpPr>
            <a:spLocks noGrp="1"/>
          </p:cNvSpPr>
          <p:nvPr>
            <p:ph type="body" sz="half" idx="2"/>
          </p:nvPr>
        </p:nvSpPr>
        <p:spPr/>
        <p:txBody>
          <a:bodyPr/>
          <a:lstStyle/>
          <a:p>
            <a:r>
              <a:rPr lang="en-US" altLang="zh-CN" dirty="0"/>
              <a:t>Transformer</a:t>
            </a:r>
            <a:r>
              <a:rPr lang="zh-CN" altLang="en-US" dirty="0"/>
              <a:t>使用</a:t>
            </a:r>
            <a:r>
              <a:rPr lang="en-US" altLang="zh-CN" dirty="0"/>
              <a:t>Self-Attention</a:t>
            </a:r>
            <a:r>
              <a:rPr lang="zh-CN" altLang="en-US" dirty="0"/>
              <a:t>将相关词的理解编码到当前词中</a:t>
            </a:r>
          </a:p>
        </p:txBody>
      </p:sp>
      <p:pic>
        <p:nvPicPr>
          <p:cNvPr id="9218" name="Picture 2" descr="在这里插入图片描述"/>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tretch>
            <a:fillRect/>
          </a:stretch>
        </p:blipFill>
        <p:spPr bwMode="auto">
          <a:xfrm>
            <a:off x="3278450" y="190010"/>
            <a:ext cx="4578668" cy="4327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0051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0" i="0" kern="1200" dirty="0" smtClean="0">
                <a:solidFill>
                  <a:schemeClr val="tx2"/>
                </a:solidFill>
                <a:effectLst/>
                <a:latin typeface="+mj-lt"/>
                <a:ea typeface="+mj-ea"/>
                <a:cs typeface="+mj-cs"/>
              </a:rPr>
              <a:t>Self-Attention</a:t>
            </a:r>
            <a:r>
              <a:rPr lang="zh-CN" altLang="zh-CN" sz="2400" b="0" i="0" kern="1200" dirty="0" smtClean="0">
                <a:solidFill>
                  <a:schemeClr val="tx2"/>
                </a:solidFill>
                <a:effectLst/>
                <a:latin typeface="+mj-lt"/>
                <a:ea typeface="+mj-ea"/>
                <a:cs typeface="+mj-cs"/>
              </a:rPr>
              <a:t>的细节</a:t>
            </a:r>
            <a:r>
              <a:rPr lang="en-US" altLang="zh-CN" dirty="0" smtClean="0"/>
              <a:t>——</a:t>
            </a:r>
            <a:r>
              <a:rPr lang="zh-CN" altLang="en-US" dirty="0" smtClean="0"/>
              <a:t>第一步</a:t>
            </a:r>
            <a:endParaRPr lang="zh-CN" altLang="en-US" dirty="0"/>
          </a:p>
        </p:txBody>
      </p:sp>
      <p:sp>
        <p:nvSpPr>
          <p:cNvPr id="4" name="文本占位符 3"/>
          <p:cNvSpPr>
            <a:spLocks noGrp="1"/>
          </p:cNvSpPr>
          <p:nvPr>
            <p:ph type="body" sz="half" idx="2"/>
          </p:nvPr>
        </p:nvSpPr>
        <p:spPr>
          <a:xfrm>
            <a:off x="1154956" y="5367324"/>
            <a:ext cx="8825656" cy="1490676"/>
          </a:xfrm>
        </p:spPr>
        <p:txBody>
          <a:bodyPr>
            <a:normAutofit/>
          </a:bodyPr>
          <a:lstStyle/>
          <a:p>
            <a:r>
              <a:rPr lang="zh-CN" altLang="en-US" dirty="0" smtClean="0"/>
              <a:t>根据编码器的输入向量，生成三个向量，再分别乘以三个矩阵</a:t>
            </a:r>
            <a:endParaRPr lang="en-US" altLang="zh-CN" dirty="0" smtClean="0"/>
          </a:p>
          <a:p>
            <a:pPr marL="171450" indent="-171450">
              <a:buFont typeface="Wingdings" panose="05000000000000000000" pitchFamily="2" charset="2"/>
              <a:buChar char="l"/>
            </a:pPr>
            <a:r>
              <a:rPr lang="zh-CN" altLang="en-US" dirty="0" smtClean="0"/>
              <a:t>向量 ：</a:t>
            </a:r>
            <a:r>
              <a:rPr lang="en-US" altLang="zh-CN" dirty="0" smtClean="0"/>
              <a:t>Query</a:t>
            </a:r>
            <a:r>
              <a:rPr lang="zh-CN" altLang="en-US" dirty="0" smtClean="0"/>
              <a:t>、</a:t>
            </a:r>
            <a:r>
              <a:rPr lang="en-US" altLang="zh-CN" dirty="0" smtClean="0"/>
              <a:t>Key</a:t>
            </a:r>
            <a:r>
              <a:rPr lang="zh-CN" altLang="en-US" dirty="0" smtClean="0"/>
              <a:t>、</a:t>
            </a:r>
            <a:r>
              <a:rPr lang="en-US" altLang="zh-CN" dirty="0" smtClean="0"/>
              <a:t>Value</a:t>
            </a:r>
            <a:endParaRPr lang="en-US" altLang="zh-CN" dirty="0"/>
          </a:p>
          <a:p>
            <a:pPr marL="171450" indent="-171450">
              <a:buFont typeface="Wingdings" panose="05000000000000000000" pitchFamily="2" charset="2"/>
              <a:buChar char="l"/>
            </a:pPr>
            <a:r>
              <a:rPr lang="zh-CN" altLang="en-US" dirty="0" smtClean="0"/>
              <a:t>矩阵参数：在训练过程中学习</a:t>
            </a:r>
            <a:endParaRPr lang="en-US" altLang="zh-CN" dirty="0"/>
          </a:p>
          <a:p>
            <a:pPr marL="171450" indent="-171450">
              <a:buFont typeface="Wingdings" panose="05000000000000000000" pitchFamily="2" charset="2"/>
              <a:buChar char="l"/>
            </a:pPr>
            <a:r>
              <a:rPr lang="zh-CN" altLang="en-US" dirty="0" smtClean="0"/>
              <a:t>生成的向量维度</a:t>
            </a:r>
            <a:r>
              <a:rPr lang="en-US" altLang="zh-CN" dirty="0" smtClean="0"/>
              <a:t>64 &lt; </a:t>
            </a:r>
            <a:r>
              <a:rPr lang="zh-CN" altLang="en-US" dirty="0" smtClean="0"/>
              <a:t>输入向量维度 </a:t>
            </a:r>
            <a:r>
              <a:rPr lang="en-US" altLang="zh-CN" dirty="0" smtClean="0"/>
              <a:t>512</a:t>
            </a:r>
            <a:endParaRPr lang="zh-CN" altLang="en-US" dirty="0"/>
          </a:p>
        </p:txBody>
      </p:sp>
      <p:pic>
        <p:nvPicPr>
          <p:cNvPr id="11266" name="Picture 2" descr="在这里插入图片描述"/>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tretch>
            <a:fillRect/>
          </a:stretch>
        </p:blipFill>
        <p:spPr bwMode="auto">
          <a:xfrm>
            <a:off x="2234034" y="310978"/>
            <a:ext cx="6667500" cy="420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0501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Self-Attention</a:t>
            </a:r>
            <a:r>
              <a:rPr lang="zh-CN" altLang="zh-CN" dirty="0"/>
              <a:t>的细节</a:t>
            </a:r>
            <a:r>
              <a:rPr lang="en-US" altLang="zh-CN" dirty="0"/>
              <a:t>——</a:t>
            </a:r>
            <a:r>
              <a:rPr lang="zh-CN" altLang="en-US" dirty="0" smtClean="0"/>
              <a:t>第二步</a:t>
            </a:r>
            <a:endParaRPr lang="zh-CN" altLang="en-US" dirty="0"/>
          </a:p>
        </p:txBody>
      </p:sp>
      <p:sp>
        <p:nvSpPr>
          <p:cNvPr id="4" name="文本占位符 3"/>
          <p:cNvSpPr>
            <a:spLocks noGrp="1"/>
          </p:cNvSpPr>
          <p:nvPr>
            <p:ph type="body" sz="half" idx="2"/>
          </p:nvPr>
        </p:nvSpPr>
        <p:spPr/>
        <p:txBody>
          <a:bodyPr/>
          <a:lstStyle/>
          <a:p>
            <a:r>
              <a:rPr lang="zh-CN" altLang="en-US" dirty="0" smtClean="0"/>
              <a:t>打分：点乘</a:t>
            </a:r>
            <a:r>
              <a:rPr lang="en-US" altLang="zh-CN" dirty="0" smtClean="0"/>
              <a:t>(dot)</a:t>
            </a:r>
            <a:r>
              <a:rPr lang="zh-CN" altLang="en-US" dirty="0" smtClean="0"/>
              <a:t>当前位置单词的</a:t>
            </a:r>
            <a:r>
              <a:rPr lang="en-US" altLang="zh-CN" dirty="0" smtClean="0"/>
              <a:t>Query</a:t>
            </a:r>
            <a:r>
              <a:rPr lang="zh-CN" altLang="en-US" dirty="0" smtClean="0"/>
              <a:t>向量和需要打分位置单词的</a:t>
            </a:r>
            <a:r>
              <a:rPr lang="en-US" altLang="zh-CN" dirty="0" smtClean="0"/>
              <a:t>Key</a:t>
            </a:r>
            <a:r>
              <a:rPr lang="zh-CN" altLang="en-US" dirty="0" smtClean="0"/>
              <a:t>向量。</a:t>
            </a:r>
            <a:endParaRPr lang="zh-CN" altLang="en-US" dirty="0"/>
          </a:p>
        </p:txBody>
      </p:sp>
      <p:pic>
        <p:nvPicPr>
          <p:cNvPr id="1028" name="Picture 4" descr="在这里插入图片描述"/>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tretch>
            <a:fillRect/>
          </a:stretch>
        </p:blipFill>
        <p:spPr bwMode="auto">
          <a:xfrm>
            <a:off x="1653009" y="578741"/>
            <a:ext cx="7829550" cy="4091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0551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Self-Attention</a:t>
            </a:r>
            <a:r>
              <a:rPr lang="zh-CN" altLang="zh-CN" dirty="0"/>
              <a:t>的细节</a:t>
            </a:r>
            <a:r>
              <a:rPr lang="en-US" altLang="zh-CN" dirty="0"/>
              <a:t>——</a:t>
            </a:r>
            <a:r>
              <a:rPr lang="zh-CN" altLang="zh-CN" dirty="0"/>
              <a:t>第</a:t>
            </a:r>
            <a:r>
              <a:rPr lang="zh-CN" altLang="en-US" dirty="0"/>
              <a:t>三、</a:t>
            </a:r>
            <a:r>
              <a:rPr lang="zh-CN" altLang="en-US" dirty="0" smtClean="0"/>
              <a:t>四</a:t>
            </a:r>
            <a:r>
              <a:rPr lang="zh-CN" altLang="zh-CN" dirty="0" smtClean="0"/>
              <a:t>步</a:t>
            </a:r>
            <a:endParaRPr lang="zh-CN" altLang="en-US" dirty="0"/>
          </a:p>
        </p:txBody>
      </p:sp>
      <p:pic>
        <p:nvPicPr>
          <p:cNvPr id="5" name="图片占位符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851605" y="0"/>
            <a:ext cx="7432358" cy="4680585"/>
          </a:xfrm>
        </p:spPr>
      </p:pic>
      <p:sp>
        <p:nvSpPr>
          <p:cNvPr id="4" name="文本占位符 3"/>
          <p:cNvSpPr>
            <a:spLocks noGrp="1"/>
          </p:cNvSpPr>
          <p:nvPr>
            <p:ph type="body" sz="half" idx="2"/>
          </p:nvPr>
        </p:nvSpPr>
        <p:spPr/>
        <p:txBody>
          <a:bodyPr>
            <a:normAutofit fontScale="92500" lnSpcReduction="20000"/>
          </a:bodyPr>
          <a:lstStyle/>
          <a:p>
            <a:r>
              <a:rPr lang="zh-CN" altLang="en-US" dirty="0"/>
              <a:t>第三步：将打分结构除以</a:t>
            </a:r>
            <a:r>
              <a:rPr lang="en-US" altLang="zh-CN" dirty="0"/>
              <a:t>8(8 = Key </a:t>
            </a:r>
            <a:r>
              <a:rPr lang="zh-CN" altLang="en-US" dirty="0"/>
              <a:t>的维度求开方</a:t>
            </a:r>
            <a:r>
              <a:rPr lang="en-US" altLang="zh-CN" dirty="0"/>
              <a:t>)</a:t>
            </a:r>
            <a:r>
              <a:rPr lang="zh-CN" altLang="en-US" dirty="0"/>
              <a:t>，使求得的分数变小，从而梯度会更加稳定</a:t>
            </a:r>
            <a:endParaRPr lang="en-US" altLang="zh-CN" dirty="0"/>
          </a:p>
          <a:p>
            <a:r>
              <a:rPr lang="zh-CN" altLang="en-US" dirty="0"/>
              <a:t>第四步：</a:t>
            </a:r>
            <a:r>
              <a:rPr lang="en-US" altLang="zh-CN" dirty="0"/>
              <a:t>Softmax</a:t>
            </a:r>
            <a:r>
              <a:rPr lang="zh-CN" altLang="en-US" dirty="0"/>
              <a:t>函数处理，使求得的分数归一化，</a:t>
            </a:r>
            <a:r>
              <a:rPr lang="zh-CN" altLang="en-US" dirty="0" smtClean="0"/>
              <a:t>更好地表达每两个词之间的关注度</a:t>
            </a:r>
            <a:endParaRPr lang="en-US" altLang="zh-CN" dirty="0"/>
          </a:p>
          <a:p>
            <a:endParaRPr lang="zh-CN" altLang="en-US" dirty="0"/>
          </a:p>
        </p:txBody>
      </p:sp>
    </p:spTree>
    <p:extLst>
      <p:ext uri="{BB962C8B-B14F-4D97-AF65-F5344CB8AC3E}">
        <p14:creationId xmlns:p14="http://schemas.microsoft.com/office/powerpoint/2010/main" val="1558837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0" i="0" kern="1200" dirty="0" smtClean="0">
                <a:solidFill>
                  <a:schemeClr val="tx2"/>
                </a:solidFill>
                <a:effectLst/>
                <a:latin typeface="+mj-lt"/>
                <a:ea typeface="+mj-ea"/>
                <a:cs typeface="+mj-cs"/>
              </a:rPr>
              <a:t>Self-Attention</a:t>
            </a:r>
            <a:r>
              <a:rPr lang="zh-CN" altLang="zh-CN" sz="2400" b="0" i="0" kern="1200" dirty="0" smtClean="0">
                <a:solidFill>
                  <a:schemeClr val="tx2"/>
                </a:solidFill>
                <a:effectLst/>
                <a:latin typeface="+mj-lt"/>
                <a:ea typeface="+mj-ea"/>
                <a:cs typeface="+mj-cs"/>
              </a:rPr>
              <a:t>的细节</a:t>
            </a:r>
            <a:r>
              <a:rPr lang="en-US" altLang="zh-CN" sz="2400" b="0" i="0" kern="1200" dirty="0" smtClean="0">
                <a:solidFill>
                  <a:schemeClr val="tx2"/>
                </a:solidFill>
                <a:effectLst/>
                <a:latin typeface="+mj-lt"/>
                <a:ea typeface="+mj-ea"/>
                <a:cs typeface="+mj-cs"/>
              </a:rPr>
              <a:t>——</a:t>
            </a:r>
            <a:r>
              <a:rPr lang="zh-CN" altLang="zh-CN" sz="2400" b="0" i="0" kern="1200" dirty="0" smtClean="0">
                <a:solidFill>
                  <a:schemeClr val="tx2"/>
                </a:solidFill>
                <a:effectLst/>
                <a:latin typeface="+mj-lt"/>
                <a:ea typeface="+mj-ea"/>
                <a:cs typeface="+mj-cs"/>
              </a:rPr>
              <a:t>第</a:t>
            </a:r>
            <a:r>
              <a:rPr lang="zh-CN" altLang="en-US" sz="2400" b="0" i="0" kern="1200" dirty="0" smtClean="0">
                <a:solidFill>
                  <a:schemeClr val="tx2"/>
                </a:solidFill>
                <a:effectLst/>
                <a:latin typeface="+mj-lt"/>
                <a:ea typeface="+mj-ea"/>
                <a:cs typeface="+mj-cs"/>
              </a:rPr>
              <a:t>五、六</a:t>
            </a:r>
            <a:r>
              <a:rPr lang="zh-CN" altLang="zh-CN" sz="2400" b="0" i="0" kern="1200" dirty="0" smtClean="0">
                <a:solidFill>
                  <a:schemeClr val="tx2"/>
                </a:solidFill>
                <a:effectLst/>
                <a:latin typeface="+mj-lt"/>
                <a:ea typeface="+mj-ea"/>
                <a:cs typeface="+mj-cs"/>
              </a:rPr>
              <a:t>步</a:t>
            </a:r>
            <a:endParaRPr lang="zh-CN" altLang="en-US" dirty="0"/>
          </a:p>
        </p:txBody>
      </p:sp>
      <p:sp>
        <p:nvSpPr>
          <p:cNvPr id="4" name="文本占位符 3"/>
          <p:cNvSpPr>
            <a:spLocks noGrp="1"/>
          </p:cNvSpPr>
          <p:nvPr>
            <p:ph type="body" sz="half" idx="2"/>
          </p:nvPr>
        </p:nvSpPr>
        <p:spPr>
          <a:xfrm>
            <a:off x="1154956" y="5367325"/>
            <a:ext cx="8825656" cy="785282"/>
          </a:xfrm>
        </p:spPr>
        <p:txBody>
          <a:bodyPr>
            <a:normAutofit/>
          </a:bodyPr>
          <a:lstStyle/>
          <a:p>
            <a:r>
              <a:rPr lang="zh-CN" altLang="en-US" dirty="0" smtClean="0"/>
              <a:t>第五步：将</a:t>
            </a:r>
            <a:r>
              <a:rPr lang="en-US" altLang="zh-CN" dirty="0" smtClean="0"/>
              <a:t>Softmax</a:t>
            </a:r>
            <a:r>
              <a:rPr lang="zh-CN" altLang="en-US" dirty="0" smtClean="0"/>
              <a:t>输出的权重与</a:t>
            </a:r>
            <a:r>
              <a:rPr lang="en-US" altLang="zh-CN" dirty="0" smtClean="0"/>
              <a:t>Value</a:t>
            </a:r>
            <a:r>
              <a:rPr lang="zh-CN" altLang="en-US" dirty="0" smtClean="0"/>
              <a:t>的值按位相乘，增强关注度高的单词之间的值，抑制关注度低的单词之间的值</a:t>
            </a:r>
            <a:endParaRPr lang="en-US" altLang="zh-CN" dirty="0" smtClean="0"/>
          </a:p>
          <a:p>
            <a:r>
              <a:rPr lang="zh-CN" altLang="en-US" dirty="0" smtClean="0"/>
              <a:t>第六步：将所有加权向量，产生这个位置的</a:t>
            </a:r>
            <a:r>
              <a:rPr lang="en-US" altLang="zh-CN" dirty="0" smtClean="0"/>
              <a:t>Self-Attention</a:t>
            </a:r>
            <a:r>
              <a:rPr lang="zh-CN" altLang="en-US" dirty="0" smtClean="0"/>
              <a:t>输出</a:t>
            </a:r>
            <a:endParaRPr lang="zh-CN" altLang="en-US" dirty="0"/>
          </a:p>
        </p:txBody>
      </p:sp>
      <p:pic>
        <p:nvPicPr>
          <p:cNvPr id="2050" name="Picture 2" descr="在这里插入图片描述"/>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tretch>
            <a:fillRect/>
          </a:stretch>
        </p:blipFill>
        <p:spPr bwMode="auto">
          <a:xfrm>
            <a:off x="3134622" y="175723"/>
            <a:ext cx="4866323" cy="462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224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Self-Attention</a:t>
            </a:r>
            <a:r>
              <a:rPr lang="zh-CN" altLang="en-US" dirty="0" smtClean="0"/>
              <a:t>的矩阵计算</a:t>
            </a:r>
            <a:r>
              <a:rPr lang="en-US" altLang="zh-CN" dirty="0" smtClean="0"/>
              <a:t>——</a:t>
            </a:r>
            <a:r>
              <a:rPr lang="zh-CN" altLang="en-US" dirty="0" smtClean="0"/>
              <a:t>第一步</a:t>
            </a:r>
            <a:endParaRPr lang="zh-CN" altLang="en-US" dirty="0"/>
          </a:p>
        </p:txBody>
      </p:sp>
      <mc:AlternateContent xmlns:mc="http://schemas.openxmlformats.org/markup-compatibility/2006" xmlns:a14="http://schemas.microsoft.com/office/drawing/2010/main">
        <mc:Choice Requires="a14">
          <p:sp>
            <p:nvSpPr>
              <p:cNvPr id="4" name="文本占位符 3"/>
              <p:cNvSpPr>
                <a:spLocks noGrp="1"/>
              </p:cNvSpPr>
              <p:nvPr>
                <p:ph type="body" sz="half" idx="2"/>
              </p:nvPr>
            </p:nvSpPr>
            <p:spPr/>
            <p:txBody>
              <a:bodyPr/>
              <a:lstStyle/>
              <a:p>
                <a:r>
                  <a:rPr lang="zh-CN" altLang="en-US" dirty="0" smtClean="0"/>
                  <a:t>输入矩阵</a:t>
                </a:r>
                <a:r>
                  <a:rPr lang="en-US" altLang="zh-CN" dirty="0" smtClean="0"/>
                  <a:t>X</a:t>
                </a:r>
                <a:r>
                  <a:rPr lang="zh-CN" altLang="en-US" dirty="0" smtClean="0"/>
                  <a:t>乘以权重矩阵</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𝑄</m:t>
                        </m:r>
                      </m:sup>
                    </m:sSup>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𝐾</m:t>
                        </m:r>
                      </m:sup>
                    </m:sSup>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𝑣</m:t>
                        </m:r>
                      </m:sup>
                    </m:sSup>
                  </m:oMath>
                </a14:m>
                <a:endParaRPr lang="zh-CN" altLang="en-US" dirty="0"/>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blipFill rotWithShape="0">
                <a:blip r:embed="rId2"/>
                <a:stretch>
                  <a:fillRect/>
                </a:stretch>
              </a:blipFill>
            </p:spPr>
            <p:txBody>
              <a:bodyPr/>
              <a:lstStyle/>
              <a:p>
                <a:r>
                  <a:rPr lang="zh-CN" altLang="en-US">
                    <a:noFill/>
                  </a:rPr>
                  <a:t> </a:t>
                </a:r>
              </a:p>
            </p:txBody>
          </p:sp>
        </mc:Fallback>
      </mc:AlternateContent>
      <p:pic>
        <p:nvPicPr>
          <p:cNvPr id="1026" name="Picture 2" descr="https://jalammar.github.io/images/t/self-attention-matrix-calculation.png"/>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tretch>
            <a:fillRect/>
          </a:stretch>
        </p:blipFill>
        <p:spPr bwMode="auto">
          <a:xfrm>
            <a:off x="3630875" y="130003"/>
            <a:ext cx="3873817" cy="4387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264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Self-Attention</a:t>
            </a:r>
            <a:r>
              <a:rPr lang="zh-CN" altLang="en-US" dirty="0"/>
              <a:t>的矩阵计算</a:t>
            </a:r>
            <a:r>
              <a:rPr lang="en-US" altLang="zh-CN" dirty="0"/>
              <a:t>——</a:t>
            </a:r>
            <a:r>
              <a:rPr lang="zh-CN" altLang="en-US" dirty="0" smtClean="0"/>
              <a:t>第二步</a:t>
            </a:r>
            <a:endParaRPr lang="zh-CN" altLang="en-US" dirty="0"/>
          </a:p>
        </p:txBody>
      </p:sp>
      <mc:AlternateContent xmlns:mc="http://schemas.openxmlformats.org/markup-compatibility/2006" xmlns:a14="http://schemas.microsoft.com/office/drawing/2010/main">
        <mc:Choice Requires="a14">
          <p:sp>
            <p:nvSpPr>
              <p:cNvPr id="4" name="文本占位符 3"/>
              <p:cNvSpPr>
                <a:spLocks noGrp="1"/>
              </p:cNvSpPr>
              <p:nvPr>
                <p:ph type="body" sz="half" idx="2"/>
              </p:nvPr>
            </p:nvSpPr>
            <p:spPr/>
            <p:txBody>
              <a:bodyPr/>
              <a:lstStyle/>
              <a:p>
                <a:r>
                  <a:rPr lang="zh-CN" altLang="en-US" dirty="0" smtClean="0"/>
                  <a:t>计算公式：</a:t>
                </a:r>
                <a14:m>
                  <m:oMath xmlns:m="http://schemas.openxmlformats.org/officeDocument/2006/math">
                    <m:r>
                      <m:rPr>
                        <m:sty m:val="p"/>
                      </m:rPr>
                      <a:rPr lang="en-US" altLang="zh-CN" b="0" i="0" smtClean="0">
                        <a:latin typeface="Cambria Math" panose="02040503050406030204" pitchFamily="18" charset="0"/>
                      </a:rPr>
                      <m:t>Z</m:t>
                    </m:r>
                    <m:r>
                      <a:rPr lang="en-US" altLang="zh-CN" b="0" i="0" smtClean="0">
                        <a:latin typeface="Cambria Math" panose="02040503050406030204" pitchFamily="18" charset="0"/>
                      </a:rPr>
                      <m:t>=</m:t>
                    </m:r>
                    <m:r>
                      <a:rPr lang="en-US" altLang="zh-CN" b="0" i="1" smtClean="0">
                        <a:latin typeface="Cambria Math" panose="02040503050406030204" pitchFamily="18" charset="0"/>
                      </a:rPr>
                      <m:t>𝐴𝑡𝑡𝑒𝑛𝑡𝑖𝑜𝑛</m:t>
                    </m:r>
                    <m:r>
                      <a:rPr lang="en-US" altLang="zh-CN" b="0" i="1" smtClean="0">
                        <a:latin typeface="Cambria Math" panose="02040503050406030204" pitchFamily="18" charset="0"/>
                      </a:rPr>
                      <m:t>(</m:t>
                    </m:r>
                    <m:r>
                      <a:rPr lang="en-US" altLang="zh-CN" b="0" i="1" smtClean="0">
                        <a:latin typeface="Cambria Math" panose="02040503050406030204" pitchFamily="18" charset="0"/>
                      </a:rPr>
                      <m:t>𝑄</m:t>
                    </m:r>
                    <m:r>
                      <a:rPr lang="en-US" altLang="zh-CN" b="0" i="1" smtClean="0">
                        <a:latin typeface="Cambria Math" panose="02040503050406030204" pitchFamily="18" charset="0"/>
                      </a:rPr>
                      <m:t>,</m:t>
                    </m:r>
                    <m:r>
                      <a:rPr lang="en-US" altLang="zh-CN" b="0" i="1" smtClean="0">
                        <a:latin typeface="Cambria Math" panose="02040503050406030204" pitchFamily="18" charset="0"/>
                      </a:rPr>
                      <m:t>𝐾</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𝑠𝑜𝑓𝑡𝑚𝑎𝑥</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𝑄</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𝐾</m:t>
                                </m:r>
                              </m:e>
                              <m:sup>
                                <m:r>
                                  <a:rPr lang="en-US" altLang="zh-CN" b="0" i="1" smtClean="0">
                                    <a:latin typeface="Cambria Math" panose="02040503050406030204" pitchFamily="18" charset="0"/>
                                  </a:rPr>
                                  <m:t>𝑇</m:t>
                                </m:r>
                              </m:sup>
                            </m:sSup>
                          </m:num>
                          <m:den>
                            <m:rad>
                              <m:radPr>
                                <m:degHide m:val="on"/>
                                <m:ctrlPr>
                                  <a:rPr lang="en-US" altLang="zh-CN" b="0" i="1" smtClean="0">
                                    <a:latin typeface="Cambria Math" panose="02040503050406030204" pitchFamily="18" charset="0"/>
                                  </a:rPr>
                                </m:ctrlPr>
                              </m:radPr>
                              <m:deg/>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e>
                            </m:rad>
                          </m:den>
                        </m:f>
                      </m:e>
                    </m:d>
                    <m:r>
                      <m:rPr>
                        <m:sty m:val="p"/>
                      </m:rPr>
                      <a:rPr lang="en-US" altLang="zh-CN" b="0" i="0" smtClean="0">
                        <a:latin typeface="Cambria Math" panose="02040503050406030204" pitchFamily="18" charset="0"/>
                      </a:rPr>
                      <m:t>V</m:t>
                    </m:r>
                  </m:oMath>
                </a14:m>
                <a:endParaRPr lang="zh-CN" altLang="en-US" dirty="0"/>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blipFill rotWithShape="0">
                <a:blip r:embed="rId2"/>
                <a:stretch>
                  <a:fillRect/>
                </a:stretch>
              </a:blipFill>
            </p:spPr>
            <p:txBody>
              <a:bodyPr/>
              <a:lstStyle/>
              <a:p>
                <a:r>
                  <a:rPr lang="zh-CN" altLang="en-US">
                    <a:noFill/>
                  </a:rPr>
                  <a:t> </a:t>
                </a:r>
              </a:p>
            </p:txBody>
          </p:sp>
        </mc:Fallback>
      </mc:AlternateContent>
      <p:pic>
        <p:nvPicPr>
          <p:cNvPr id="2050" name="Picture 2" descr="https://jalammar.github.io/images/t/self-attention-matrix-calculation-2.png"/>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tretch>
            <a:fillRect/>
          </a:stretch>
        </p:blipFill>
        <p:spPr bwMode="auto">
          <a:xfrm>
            <a:off x="889580" y="650227"/>
            <a:ext cx="9356408" cy="3656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108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参考资料</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smtClean="0"/>
              <a:t>英文资料</a:t>
            </a:r>
            <a:endParaRPr lang="en-US" altLang="zh-CN" dirty="0" smtClean="0"/>
          </a:p>
          <a:p>
            <a:pPr lvl="1"/>
            <a:r>
              <a:rPr lang="en-US" altLang="zh-CN" dirty="0" smtClean="0">
                <a:hlinkClick r:id="rId2"/>
              </a:rPr>
              <a:t>https</a:t>
            </a:r>
            <a:r>
              <a:rPr lang="en-US" altLang="zh-CN" dirty="0">
                <a:hlinkClick r:id="rId2"/>
              </a:rPr>
              <a:t>://jalammar.github.io/illustrated-transformer/</a:t>
            </a:r>
            <a:endParaRPr lang="en-US" altLang="zh-CN" dirty="0" smtClean="0"/>
          </a:p>
          <a:p>
            <a:r>
              <a:rPr lang="zh-CN" altLang="en-US" dirty="0" smtClean="0"/>
              <a:t>中文翻译</a:t>
            </a:r>
            <a:r>
              <a:rPr lang="en-US" altLang="zh-CN" dirty="0" smtClean="0"/>
              <a:t>1(</a:t>
            </a:r>
            <a:r>
              <a:rPr lang="zh-CN" altLang="en-US" dirty="0" smtClean="0"/>
              <a:t>作者授权</a:t>
            </a:r>
            <a:r>
              <a:rPr lang="en-US" altLang="zh-CN" dirty="0" smtClean="0"/>
              <a:t>)</a:t>
            </a:r>
          </a:p>
          <a:p>
            <a:pPr lvl="1"/>
            <a:r>
              <a:rPr lang="en-US" altLang="zh-CN" dirty="0" smtClean="0">
                <a:hlinkClick r:id="rId3"/>
              </a:rPr>
              <a:t>https</a:t>
            </a:r>
            <a:r>
              <a:rPr lang="en-US" altLang="zh-CN" dirty="0">
                <a:hlinkClick r:id="rId3"/>
              </a:rPr>
              <a:t>://</a:t>
            </a:r>
            <a:r>
              <a:rPr lang="en-US" altLang="zh-CN" dirty="0" smtClean="0">
                <a:hlinkClick r:id="rId3"/>
              </a:rPr>
              <a:t>blog.csdn.net/yujianmin1990/article/details/85221271</a:t>
            </a:r>
            <a:endParaRPr lang="en-US" altLang="zh-CN" dirty="0" smtClean="0"/>
          </a:p>
          <a:p>
            <a:r>
              <a:rPr lang="zh-CN" altLang="en-US" dirty="0" smtClean="0"/>
              <a:t>中文翻译</a:t>
            </a:r>
            <a:r>
              <a:rPr lang="en-US" altLang="zh-CN" dirty="0" smtClean="0"/>
              <a:t>2</a:t>
            </a:r>
          </a:p>
          <a:p>
            <a:pPr lvl="1"/>
            <a:r>
              <a:rPr lang="en-US" altLang="zh-CN" dirty="0">
                <a:hlinkClick r:id="rId4"/>
              </a:rPr>
              <a:t>https://</a:t>
            </a:r>
            <a:r>
              <a:rPr lang="en-US" altLang="zh-CN" dirty="0" smtClean="0">
                <a:hlinkClick r:id="rId4"/>
              </a:rPr>
              <a:t>blog.csdn.net/qq_42208267/article/details/84967446</a:t>
            </a:r>
            <a:endParaRPr lang="en-US" altLang="zh-CN" dirty="0" smtClean="0"/>
          </a:p>
          <a:p>
            <a:r>
              <a:rPr lang="zh-CN" altLang="en-US" dirty="0" smtClean="0"/>
              <a:t>我的笔记</a:t>
            </a:r>
            <a:endParaRPr lang="en-US" altLang="zh-CN" dirty="0" smtClean="0"/>
          </a:p>
          <a:p>
            <a:pPr lvl="1"/>
            <a:r>
              <a:rPr lang="en-US" altLang="zh-CN" dirty="0">
                <a:hlinkClick r:id="rId5"/>
              </a:rPr>
              <a:t>https://</a:t>
            </a:r>
            <a:r>
              <a:rPr lang="en-US" altLang="zh-CN" dirty="0" smtClean="0">
                <a:hlinkClick r:id="rId5"/>
              </a:rPr>
              <a:t>github.com/zhuyuanxiang/StudyNotes-CN/blob/master/NLP/BERT/Transformer-Bert-Practice/Transformer.md</a:t>
            </a:r>
            <a:endParaRPr lang="en-US" altLang="zh-CN" dirty="0" smtClean="0"/>
          </a:p>
          <a:p>
            <a:pPr lvl="1"/>
            <a:endParaRPr lang="en-US" altLang="zh-CN" dirty="0"/>
          </a:p>
          <a:p>
            <a:r>
              <a:rPr lang="zh-CN" altLang="en-US" dirty="0" smtClean="0"/>
              <a:t>其他资料</a:t>
            </a:r>
            <a:endParaRPr lang="en-US" altLang="zh-CN" dirty="0" smtClean="0"/>
          </a:p>
          <a:p>
            <a:pPr lvl="1"/>
            <a:r>
              <a:rPr lang="en-US" altLang="zh-CN" dirty="0">
                <a:hlinkClick r:id="rId6"/>
              </a:rPr>
              <a:t>https://terrifyzhao.github.io/2019/01/11/Transformer%E6%A8%A1%E5%9E%8B%E8%AF%A6%E8%A7%A3.html</a:t>
            </a:r>
            <a:endParaRPr lang="en-US" altLang="zh-CN" dirty="0" smtClean="0"/>
          </a:p>
          <a:p>
            <a:r>
              <a:rPr lang="zh-CN" altLang="en-US" dirty="0" smtClean="0"/>
              <a:t>注：结合以上资料观看视频效果更好</a:t>
            </a:r>
            <a:endParaRPr lang="en-US" altLang="zh-CN" dirty="0" smtClean="0"/>
          </a:p>
        </p:txBody>
      </p:sp>
    </p:spTree>
    <p:extLst>
      <p:ext uri="{BB962C8B-B14F-4D97-AF65-F5344CB8AC3E}">
        <p14:creationId xmlns:p14="http://schemas.microsoft.com/office/powerpoint/2010/main" val="42125528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Multi-Head Attention</a:t>
            </a:r>
            <a:endParaRPr lang="zh-CN" altLang="en-US" dirty="0"/>
          </a:p>
        </p:txBody>
      </p:sp>
      <p:sp>
        <p:nvSpPr>
          <p:cNvPr id="4" name="文本占位符 3"/>
          <p:cNvSpPr>
            <a:spLocks noGrp="1"/>
          </p:cNvSpPr>
          <p:nvPr>
            <p:ph type="body" sz="half" idx="2"/>
          </p:nvPr>
        </p:nvSpPr>
        <p:spPr/>
        <p:txBody>
          <a:bodyPr>
            <a:normAutofit fontScale="92500" lnSpcReduction="20000"/>
          </a:bodyPr>
          <a:lstStyle/>
          <a:p>
            <a:r>
              <a:rPr lang="zh-CN" altLang="en-US" dirty="0" smtClean="0"/>
              <a:t>多头机制增强了模型对序列中某个单词具有的不同位置结构特征的关注，使得模型可以描述多种注意表达权重</a:t>
            </a:r>
            <a:endParaRPr lang="en-US" altLang="zh-CN" dirty="0" smtClean="0"/>
          </a:p>
          <a:p>
            <a:r>
              <a:rPr lang="zh-CN" altLang="en-US" dirty="0" smtClean="0"/>
              <a:t>多头机制赋予了注意力更多的子表达方式，使输入向量被映射到不同的子表达空间</a:t>
            </a:r>
            <a:endParaRPr lang="zh-CN" altLang="en-US" dirty="0"/>
          </a:p>
        </p:txBody>
      </p:sp>
      <p:pic>
        <p:nvPicPr>
          <p:cNvPr id="7" name="图片占位符 6"/>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973711" y="0"/>
            <a:ext cx="9188145" cy="4858428"/>
          </a:xfrm>
        </p:spPr>
      </p:pic>
    </p:spTree>
    <p:extLst>
      <p:ext uri="{BB962C8B-B14F-4D97-AF65-F5344CB8AC3E}">
        <p14:creationId xmlns:p14="http://schemas.microsoft.com/office/powerpoint/2010/main" val="23255663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每个头都会有一组 </a:t>
            </a:r>
            <a:r>
              <a:rPr lang="en-US" altLang="zh-CN" dirty="0" smtClean="0"/>
              <a:t>Q/K/V </a:t>
            </a:r>
            <a:r>
              <a:rPr lang="zh-CN" altLang="en-US" dirty="0" smtClean="0"/>
              <a:t>矩阵</a:t>
            </a:r>
            <a:endParaRPr lang="zh-CN" altLang="en-US" dirty="0"/>
          </a:p>
        </p:txBody>
      </p:sp>
      <p:pic>
        <p:nvPicPr>
          <p:cNvPr id="5" name="图片占位符 4"/>
          <p:cNvPicPr>
            <a:picLocks noGrp="1" noChangeAspect="1"/>
          </p:cNvPicPr>
          <p:nvPr>
            <p:ph type="pic" idx="1"/>
          </p:nvPr>
        </p:nvPicPr>
        <p:blipFill>
          <a:blip r:embed="rId2"/>
          <a:stretch>
            <a:fillRect/>
          </a:stretch>
        </p:blipFill>
        <p:spPr>
          <a:xfrm>
            <a:off x="1512515" y="8559"/>
            <a:ext cx="8110538" cy="4792028"/>
          </a:xfrm>
          <a:prstGeom prst="rect">
            <a:avLst/>
          </a:prstGeom>
        </p:spPr>
      </p:pic>
      <p:sp>
        <p:nvSpPr>
          <p:cNvPr id="4" name="文本占位符 3"/>
          <p:cNvSpPr>
            <a:spLocks noGrp="1"/>
          </p:cNvSpPr>
          <p:nvPr>
            <p:ph type="body" sz="half" idx="2"/>
          </p:nvPr>
        </p:nvSpPr>
        <p:spPr/>
        <p:txBody>
          <a:bodyPr/>
          <a:lstStyle/>
          <a:p>
            <a:endParaRPr lang="zh-CN" altLang="en-US"/>
          </a:p>
        </p:txBody>
      </p:sp>
    </p:spTree>
    <p:extLst>
      <p:ext uri="{BB962C8B-B14F-4D97-AF65-F5344CB8AC3E}">
        <p14:creationId xmlns:p14="http://schemas.microsoft.com/office/powerpoint/2010/main" val="3757121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8</a:t>
            </a:r>
            <a:r>
              <a:rPr lang="zh-CN" altLang="en-US" dirty="0" smtClean="0"/>
              <a:t>个头的</a:t>
            </a:r>
            <a:r>
              <a:rPr lang="en-US" altLang="zh-CN" dirty="0" smtClean="0"/>
              <a:t>Multi-Head</a:t>
            </a:r>
            <a:r>
              <a:rPr lang="zh-CN" altLang="en-US" dirty="0" smtClean="0"/>
              <a:t>就有</a:t>
            </a:r>
            <a:r>
              <a:rPr lang="en-US" altLang="zh-CN" dirty="0" smtClean="0"/>
              <a:t>8</a:t>
            </a:r>
            <a:r>
              <a:rPr lang="zh-CN" altLang="en-US" dirty="0" smtClean="0"/>
              <a:t>组 </a:t>
            </a:r>
            <a:r>
              <a:rPr lang="en-US" altLang="zh-CN" dirty="0" smtClean="0"/>
              <a:t>Q/K/V </a:t>
            </a:r>
            <a:r>
              <a:rPr lang="zh-CN" altLang="en-US" dirty="0" smtClean="0"/>
              <a:t>矩阵</a:t>
            </a:r>
            <a:endParaRPr lang="zh-CN" altLang="en-US" dirty="0"/>
          </a:p>
        </p:txBody>
      </p:sp>
      <p:sp>
        <p:nvSpPr>
          <p:cNvPr id="4" name="文本占位符 3"/>
          <p:cNvSpPr>
            <a:spLocks noGrp="1"/>
          </p:cNvSpPr>
          <p:nvPr>
            <p:ph type="body" sz="half" idx="2"/>
          </p:nvPr>
        </p:nvSpPr>
        <p:spPr/>
        <p:txBody>
          <a:bodyPr/>
          <a:lstStyle/>
          <a:p>
            <a:endParaRPr lang="zh-CN" altLang="en-US"/>
          </a:p>
        </p:txBody>
      </p:sp>
      <p:pic>
        <p:nvPicPr>
          <p:cNvPr id="2052" name="Picture 4" descr="https://jalammar.github.io/images/t/transformer_attention_heads_z.pn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tretch>
            <a:fillRect/>
          </a:stretch>
        </p:blipFill>
        <p:spPr bwMode="auto">
          <a:xfrm>
            <a:off x="1204381" y="376700"/>
            <a:ext cx="8726805" cy="4140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07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将</a:t>
            </a:r>
            <a:r>
              <a:rPr lang="en-US" altLang="zh-CN" dirty="0" smtClean="0"/>
              <a:t>8</a:t>
            </a:r>
            <a:r>
              <a:rPr lang="zh-CN" altLang="en-US" dirty="0" smtClean="0"/>
              <a:t>个矩阵合并成一个矩阵</a:t>
            </a:r>
            <a:endParaRPr lang="zh-CN" altLang="en-US" dirty="0"/>
          </a:p>
        </p:txBody>
      </p:sp>
      <p:sp>
        <p:nvSpPr>
          <p:cNvPr id="4" name="文本占位符 3"/>
          <p:cNvSpPr>
            <a:spLocks noGrp="1"/>
          </p:cNvSpPr>
          <p:nvPr>
            <p:ph type="body" sz="half" idx="2"/>
          </p:nvPr>
        </p:nvSpPr>
        <p:spPr/>
        <p:txBody>
          <a:bodyPr/>
          <a:lstStyle/>
          <a:p>
            <a:r>
              <a:rPr lang="zh-CN" altLang="en-US" dirty="0" smtClean="0"/>
              <a:t>因为后面的前向网络不能接收</a:t>
            </a:r>
            <a:r>
              <a:rPr lang="en-US" altLang="zh-CN" dirty="0" smtClean="0"/>
              <a:t>8</a:t>
            </a:r>
            <a:r>
              <a:rPr lang="zh-CN" altLang="en-US" dirty="0" smtClean="0"/>
              <a:t>个矩阵，因此需要合并成一个矩阵输入到网络中</a:t>
            </a:r>
            <a:endParaRPr lang="zh-CN" altLang="en-US" dirty="0"/>
          </a:p>
        </p:txBody>
      </p:sp>
      <p:pic>
        <p:nvPicPr>
          <p:cNvPr id="3074" name="Picture 2" descr="https://jalammar.github.io/images/t/transformer_attention_heads_weight_matrix_o.pn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tretch>
            <a:fillRect/>
          </a:stretch>
        </p:blipFill>
        <p:spPr bwMode="auto">
          <a:xfrm>
            <a:off x="1320586" y="0"/>
            <a:ext cx="8494395" cy="4699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077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完整的 </a:t>
            </a:r>
            <a:r>
              <a:rPr lang="en-US" altLang="zh-CN" dirty="0" smtClean="0"/>
              <a:t>Multi-Head Attention </a:t>
            </a:r>
            <a:r>
              <a:rPr lang="zh-CN" altLang="en-US" dirty="0" smtClean="0"/>
              <a:t>矩阵计算说明</a:t>
            </a:r>
            <a:endParaRPr lang="zh-CN" altLang="en-US" dirty="0"/>
          </a:p>
        </p:txBody>
      </p:sp>
      <p:sp>
        <p:nvSpPr>
          <p:cNvPr id="4" name="文本占位符 3"/>
          <p:cNvSpPr>
            <a:spLocks noGrp="1"/>
          </p:cNvSpPr>
          <p:nvPr>
            <p:ph type="body" sz="half" idx="2"/>
          </p:nvPr>
        </p:nvSpPr>
        <p:spPr/>
        <p:txBody>
          <a:bodyPr/>
          <a:lstStyle/>
          <a:p>
            <a:r>
              <a:rPr lang="zh-CN" altLang="en-US" dirty="0" smtClean="0"/>
              <a:t>第一层 </a:t>
            </a:r>
            <a:r>
              <a:rPr lang="en-US" altLang="zh-CN" dirty="0" smtClean="0"/>
              <a:t>Encoder </a:t>
            </a:r>
            <a:r>
              <a:rPr lang="zh-CN" altLang="en-US" dirty="0" smtClean="0"/>
              <a:t>输入的是</a:t>
            </a:r>
            <a:r>
              <a:rPr lang="en-US" altLang="zh-CN" dirty="0" smtClean="0"/>
              <a:t>X</a:t>
            </a:r>
            <a:r>
              <a:rPr lang="zh-CN" altLang="en-US" dirty="0" smtClean="0"/>
              <a:t>序列，第二个 </a:t>
            </a:r>
            <a:r>
              <a:rPr lang="en-US" altLang="zh-CN" dirty="0" smtClean="0"/>
              <a:t>Encoder </a:t>
            </a:r>
            <a:r>
              <a:rPr lang="zh-CN" altLang="en-US" dirty="0" smtClean="0"/>
              <a:t>开始输入的是 </a:t>
            </a:r>
            <a:r>
              <a:rPr lang="en-US" altLang="zh-CN" dirty="0" smtClean="0"/>
              <a:t>R </a:t>
            </a:r>
            <a:r>
              <a:rPr lang="zh-CN" altLang="en-US" dirty="0" smtClean="0"/>
              <a:t>序列</a:t>
            </a:r>
            <a:endParaRPr lang="zh-CN" altLang="en-US" dirty="0"/>
          </a:p>
        </p:txBody>
      </p:sp>
      <p:pic>
        <p:nvPicPr>
          <p:cNvPr id="4098" name="Picture 2" descr="https://jalammar.github.io/images/t/transformer_multi-headed_self-attention-recap.pn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tretch>
            <a:fillRect/>
          </a:stretch>
        </p:blipFill>
        <p:spPr bwMode="auto">
          <a:xfrm>
            <a:off x="1464414" y="109489"/>
            <a:ext cx="8206740" cy="459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237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smtClean="0"/>
              <a:t>Multi-Head Attention</a:t>
            </a:r>
            <a:endParaRPr lang="zh-CN" altLang="en-US" dirty="0"/>
          </a:p>
        </p:txBody>
      </p:sp>
      <p:sp>
        <p:nvSpPr>
          <p:cNvPr id="16" name="文本占位符 15"/>
          <p:cNvSpPr>
            <a:spLocks noGrp="1"/>
          </p:cNvSpPr>
          <p:nvPr>
            <p:ph type="body" idx="1"/>
          </p:nvPr>
        </p:nvSpPr>
        <p:spPr/>
        <p:txBody>
          <a:bodyPr/>
          <a:lstStyle/>
          <a:p>
            <a:r>
              <a:rPr lang="zh-CN" altLang="en-US" dirty="0" smtClean="0"/>
              <a:t>使用多头注意力之前</a:t>
            </a:r>
            <a:endParaRPr lang="zh-CN" altLang="en-US" dirty="0"/>
          </a:p>
        </p:txBody>
      </p:sp>
      <p:pic>
        <p:nvPicPr>
          <p:cNvPr id="5124" name="Picture 4" descr="https://jalammar.github.io/images/t/transformer_self-attention_visualization.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1321619" y="2514600"/>
            <a:ext cx="3959175" cy="3741738"/>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占位符 16"/>
          <p:cNvSpPr>
            <a:spLocks noGrp="1"/>
          </p:cNvSpPr>
          <p:nvPr>
            <p:ph type="body" sz="quarter" idx="3"/>
          </p:nvPr>
        </p:nvSpPr>
        <p:spPr/>
        <p:txBody>
          <a:bodyPr/>
          <a:lstStyle/>
          <a:p>
            <a:r>
              <a:rPr lang="zh-CN" altLang="en-US" dirty="0"/>
              <a:t>使用多头注意力</a:t>
            </a:r>
            <a:r>
              <a:rPr lang="zh-CN" altLang="en-US" dirty="0" smtClean="0"/>
              <a:t>之后</a:t>
            </a:r>
            <a:endParaRPr lang="zh-CN" altLang="en-US" dirty="0"/>
          </a:p>
        </p:txBody>
      </p:sp>
      <p:pic>
        <p:nvPicPr>
          <p:cNvPr id="5122" name="Picture 2" descr="https://jalammar.github.io/images/t/transformer_self-attention_visualization_2.png"/>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tretch>
            <a:fillRect/>
          </a:stretch>
        </p:blipFill>
        <p:spPr bwMode="auto">
          <a:xfrm>
            <a:off x="5778036" y="2514600"/>
            <a:ext cx="4149066" cy="3741738"/>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646111" y="1125052"/>
            <a:ext cx="8864600" cy="923330"/>
          </a:xfrm>
          <a:prstGeom prst="rect">
            <a:avLst/>
          </a:prstGeom>
          <a:noFill/>
        </p:spPr>
        <p:txBody>
          <a:bodyPr wrap="square" rtlCol="0">
            <a:spAutoFit/>
          </a:bodyPr>
          <a:lstStyle/>
          <a:p>
            <a:r>
              <a:rPr lang="zh-CN" altLang="en-US" dirty="0" smtClean="0"/>
              <a:t>某个</a:t>
            </a:r>
            <a:r>
              <a:rPr lang="zh-CN" altLang="en-US" dirty="0"/>
              <a:t>单词具有的不同位置结构特征的</a:t>
            </a:r>
            <a:r>
              <a:rPr lang="zh-CN" altLang="en-US" dirty="0" smtClean="0"/>
              <a:t>关注</a:t>
            </a:r>
            <a:endParaRPr lang="en-US" altLang="zh-CN" dirty="0"/>
          </a:p>
          <a:p>
            <a:r>
              <a:rPr lang="zh-CN" altLang="en-US" dirty="0" smtClean="0"/>
              <a:t>输入向量</a:t>
            </a:r>
            <a:r>
              <a:rPr lang="zh-CN" altLang="en-US" dirty="0"/>
              <a:t>被映射到不同的子表达空间</a:t>
            </a:r>
          </a:p>
          <a:p>
            <a:endParaRPr lang="zh-CN" altLang="en-US" dirty="0"/>
          </a:p>
        </p:txBody>
      </p:sp>
    </p:spTree>
    <p:extLst>
      <p:ext uri="{BB962C8B-B14F-4D97-AF65-F5344CB8AC3E}">
        <p14:creationId xmlns:p14="http://schemas.microsoft.com/office/powerpoint/2010/main" val="2676201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smtClean="0"/>
              <a:t>Encoder</a:t>
            </a:r>
            <a:endParaRPr lang="zh-CN" altLang="en-US" dirty="0"/>
          </a:p>
        </p:txBody>
      </p:sp>
      <p:pic>
        <p:nvPicPr>
          <p:cNvPr id="2" name="内容占位符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09175" y="1447800"/>
            <a:ext cx="2546987" cy="4572000"/>
          </a:xfrm>
        </p:spPr>
      </p:pic>
      <p:sp>
        <p:nvSpPr>
          <p:cNvPr id="9" name="文本占位符 8"/>
          <p:cNvSpPr>
            <a:spLocks noGrp="1"/>
          </p:cNvSpPr>
          <p:nvPr>
            <p:ph type="body" sz="half" idx="2"/>
          </p:nvPr>
        </p:nvSpPr>
        <p:spPr/>
        <p:txBody>
          <a:bodyPr/>
          <a:lstStyle/>
          <a:p>
            <a:r>
              <a:rPr lang="zh-CN" altLang="en-US" dirty="0" smtClean="0"/>
              <a:t>输入序列词嵌入：</a:t>
            </a:r>
            <a:r>
              <a:rPr lang="en-US" altLang="zh-CN" dirty="0" smtClean="0"/>
              <a:t>Input </a:t>
            </a:r>
            <a:r>
              <a:rPr lang="en-US" altLang="zh-CN" dirty="0"/>
              <a:t>Embedding</a:t>
            </a:r>
            <a:endParaRPr lang="en-US" altLang="zh-CN" dirty="0" smtClean="0"/>
          </a:p>
          <a:p>
            <a:r>
              <a:rPr lang="zh-CN" altLang="en-US" dirty="0"/>
              <a:t>输入位置</a:t>
            </a:r>
            <a:r>
              <a:rPr lang="zh-CN" altLang="en-US" dirty="0" smtClean="0"/>
              <a:t>编码：</a:t>
            </a:r>
            <a:r>
              <a:rPr lang="en-US" altLang="zh-CN" dirty="0" smtClean="0"/>
              <a:t>Positional Encoding</a:t>
            </a:r>
            <a:endParaRPr lang="zh-CN" altLang="en-US" dirty="0"/>
          </a:p>
        </p:txBody>
      </p:sp>
    </p:spTree>
    <p:extLst>
      <p:ext uri="{BB962C8B-B14F-4D97-AF65-F5344CB8AC3E}">
        <p14:creationId xmlns:p14="http://schemas.microsoft.com/office/powerpoint/2010/main" val="3619751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输入序列编码</a:t>
            </a:r>
            <a:r>
              <a:rPr lang="en-US" altLang="zh-CN" dirty="0" smtClean="0"/>
              <a:t>=</a:t>
            </a:r>
            <a:r>
              <a:rPr lang="zh-CN" altLang="en-US" dirty="0" smtClean="0"/>
              <a:t>词嵌入编码</a:t>
            </a:r>
            <a:r>
              <a:rPr lang="en-US" altLang="zh-CN" dirty="0" smtClean="0"/>
              <a:t>+</a:t>
            </a:r>
            <a:r>
              <a:rPr lang="zh-CN" altLang="en-US" dirty="0" smtClean="0"/>
              <a:t>位置编码</a:t>
            </a:r>
            <a:endParaRPr lang="zh-CN" altLang="en-US" dirty="0"/>
          </a:p>
        </p:txBody>
      </p:sp>
      <p:sp>
        <p:nvSpPr>
          <p:cNvPr id="7" name="文本占位符 6"/>
          <p:cNvSpPr>
            <a:spLocks noGrp="1"/>
          </p:cNvSpPr>
          <p:nvPr>
            <p:ph type="body" sz="half" idx="2"/>
          </p:nvPr>
        </p:nvSpPr>
        <p:spPr/>
        <p:txBody>
          <a:bodyPr/>
          <a:lstStyle/>
          <a:p>
            <a:r>
              <a:rPr lang="en-US" altLang="zh-CN" dirty="0" smtClean="0"/>
              <a:t>X=</a:t>
            </a:r>
            <a:r>
              <a:rPr lang="en-US" altLang="zh-CN" dirty="0" err="1" smtClean="0"/>
              <a:t>Embeddings</a:t>
            </a:r>
            <a:r>
              <a:rPr lang="en-US" altLang="zh-CN" dirty="0" smtClean="0"/>
              <a:t>()+</a:t>
            </a:r>
            <a:r>
              <a:rPr lang="en-US" altLang="zh-CN" dirty="0" err="1" smtClean="0"/>
              <a:t>PositionalEncoding</a:t>
            </a:r>
            <a:r>
              <a:rPr lang="en-US" altLang="zh-CN" dirty="0" smtClean="0"/>
              <a:t>()</a:t>
            </a:r>
            <a:endParaRPr lang="zh-CN" altLang="en-US" dirty="0"/>
          </a:p>
        </p:txBody>
      </p:sp>
      <p:pic>
        <p:nvPicPr>
          <p:cNvPr id="1026" name="Picture 2" descr="https://jalammar.github.io/images/t/transformer_positional_encoding_vectors.pn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tretch>
            <a:fillRect/>
          </a:stretch>
        </p:blipFill>
        <p:spPr bwMode="auto">
          <a:xfrm>
            <a:off x="1458699" y="138955"/>
            <a:ext cx="8218170" cy="4531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700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normAutofit fontScale="90000"/>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𝑝𝑜𝑠</m:t>
                          </m:r>
                          <m:r>
                            <a:rPr lang="en-US" altLang="zh-CN" i="1">
                              <a:latin typeface="Cambria Math" panose="02040503050406030204" pitchFamily="18" charset="0"/>
                            </a:rPr>
                            <m:t>,2</m:t>
                          </m:r>
                          <m:r>
                            <a:rPr lang="en-US" altLang="zh-CN" i="1">
                              <a:latin typeface="Cambria Math" panose="02040503050406030204" pitchFamily="18" charset="0"/>
                            </a:rPr>
                            <m:t>𝑖</m:t>
                          </m:r>
                        </m:sub>
                      </m:sSub>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𝑝𝑜𝑠</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10000</m:t>
                                      </m:r>
                                    </m:e>
                                    <m:sup>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en-US" altLang="zh-CN" i="1">
                                              <a:latin typeface="Cambria Math" panose="02040503050406030204" pitchFamily="18" charset="0"/>
                                            </a:rPr>
                                            <m:t>𝑖</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𝑚𝑜𝑑𝑒𝑙</m:t>
                                              </m:r>
                                            </m:sub>
                                          </m:sSub>
                                        </m:den>
                                      </m:f>
                                    </m:sup>
                                  </m:sSup>
                                </m:den>
                              </m:f>
                            </m:e>
                          </m:d>
                        </m:e>
                      </m:func>
                      <m:r>
                        <a:rPr lang="en-US" altLang="zh-CN" i="1">
                          <a:latin typeface="Cambria Math" panose="02040503050406030204" pitchFamily="18" charset="0"/>
                        </a:rPr>
                        <m:t>, </m:t>
                      </m:r>
                      <m:r>
                        <a:rPr lang="en-US" altLang="zh-CN" i="1">
                          <a:latin typeface="Cambria Math" panose="02040503050406030204" pitchFamily="18" charset="0"/>
                        </a:rPr>
                        <m:t>𝑃</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𝑝𝑜𝑠</m:t>
                          </m:r>
                          <m:r>
                            <a:rPr lang="en-US" altLang="zh-CN" i="1">
                              <a:latin typeface="Cambria Math" panose="02040503050406030204" pitchFamily="18" charset="0"/>
                            </a:rPr>
                            <m:t>,2</m:t>
                          </m:r>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𝑝𝑜𝑠</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10000</m:t>
                                      </m:r>
                                    </m:e>
                                    <m:sup>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en-US" altLang="zh-CN" i="1">
                                              <a:latin typeface="Cambria Math" panose="02040503050406030204" pitchFamily="18" charset="0"/>
                                            </a:rPr>
                                            <m:t>𝑖</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𝑚𝑜𝑑𝑒𝑙</m:t>
                                              </m:r>
                                            </m:sub>
                                          </m:sSub>
                                        </m:den>
                                      </m:f>
                                    </m:sup>
                                  </m:sSup>
                                </m:den>
                              </m:f>
                            </m:e>
                          </m:d>
                        </m:e>
                      </m:func>
                    </m:oMath>
                  </m:oMathPara>
                </a14:m>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rotWithShape="0">
                <a:blip r:embed="rId2"/>
                <a:stretch>
                  <a:fillRect t="-40860"/>
                </a:stretch>
              </a:blipFill>
            </p:spPr>
            <p:txBody>
              <a:bodyPr/>
              <a:lstStyle/>
              <a:p>
                <a:r>
                  <a:rPr lang="zh-CN" altLang="en-US">
                    <a:noFill/>
                  </a:rPr>
                  <a:t> </a:t>
                </a:r>
              </a:p>
            </p:txBody>
          </p:sp>
        </mc:Fallback>
      </mc:AlternateContent>
      <p:sp>
        <p:nvSpPr>
          <p:cNvPr id="4" name="文本占位符 3"/>
          <p:cNvSpPr>
            <a:spLocks noGrp="1"/>
          </p:cNvSpPr>
          <p:nvPr>
            <p:ph type="body" sz="half" idx="2"/>
          </p:nvPr>
        </p:nvSpPr>
        <p:spPr/>
        <p:txBody>
          <a:bodyPr>
            <a:normAutofit/>
          </a:bodyPr>
          <a:lstStyle/>
          <a:p>
            <a:r>
              <a:rPr lang="zh-CN" altLang="en-US" dirty="0"/>
              <a:t>位置编码</a:t>
            </a:r>
            <a:r>
              <a:rPr lang="zh-CN" altLang="en-US" dirty="0" smtClean="0"/>
              <a:t>示例</a:t>
            </a:r>
            <a:endParaRPr lang="zh-CN" altLang="en-US" dirty="0"/>
          </a:p>
        </p:txBody>
      </p:sp>
      <p:pic>
        <p:nvPicPr>
          <p:cNvPr id="2054" name="Picture 6" descr="https://jalammar.github.io/images/t/transformer_positional_encoding_example.png"/>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tretch>
            <a:fillRect/>
          </a:stretch>
        </p:blipFill>
        <p:spPr bwMode="auto">
          <a:xfrm>
            <a:off x="595734" y="1544625"/>
            <a:ext cx="9944100"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2739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20</a:t>
            </a:r>
            <a:r>
              <a:rPr lang="zh-CN" altLang="en-US" dirty="0" smtClean="0"/>
              <a:t>个单词，</a:t>
            </a:r>
            <a:r>
              <a:rPr lang="en-US" altLang="zh-CN" dirty="0" smtClean="0"/>
              <a:t>512</a:t>
            </a:r>
            <a:r>
              <a:rPr lang="zh-CN" altLang="en-US" dirty="0" smtClean="0"/>
              <a:t>维位置编码的实际效果图</a:t>
            </a:r>
            <a:endParaRPr lang="zh-CN" altLang="en-US" dirty="0"/>
          </a:p>
        </p:txBody>
      </p:sp>
      <p:sp>
        <p:nvSpPr>
          <p:cNvPr id="4" name="文本占位符 3"/>
          <p:cNvSpPr>
            <a:spLocks noGrp="1"/>
          </p:cNvSpPr>
          <p:nvPr>
            <p:ph type="body" sz="half" idx="2"/>
          </p:nvPr>
        </p:nvSpPr>
        <p:spPr/>
        <p:txBody>
          <a:bodyPr>
            <a:normAutofit fontScale="92500" lnSpcReduction="20000"/>
          </a:bodyPr>
          <a:lstStyle/>
          <a:p>
            <a:r>
              <a:rPr lang="zh-CN" altLang="en-US" dirty="0" smtClean="0"/>
              <a:t>左侧是</a:t>
            </a:r>
            <a:r>
              <a:rPr lang="en-US" altLang="zh-CN" dirty="0"/>
              <a:t> </a:t>
            </a:r>
            <a:r>
              <a:rPr lang="en-US" altLang="zh-CN" dirty="0" smtClean="0"/>
              <a:t>sin </a:t>
            </a:r>
            <a:r>
              <a:rPr lang="zh-CN" altLang="en-US" dirty="0" smtClean="0"/>
              <a:t>函数生成</a:t>
            </a:r>
            <a:endParaRPr lang="en-US" altLang="zh-CN" dirty="0" smtClean="0"/>
          </a:p>
          <a:p>
            <a:r>
              <a:rPr lang="zh-CN" altLang="en-US" dirty="0" smtClean="0"/>
              <a:t>右侧是 </a:t>
            </a:r>
            <a:r>
              <a:rPr lang="en-US" altLang="zh-CN" dirty="0" smtClean="0"/>
              <a:t>cos </a:t>
            </a:r>
            <a:r>
              <a:rPr lang="zh-CN" altLang="en-US" dirty="0" smtClean="0"/>
              <a:t>函数生成</a:t>
            </a:r>
            <a:endParaRPr lang="zh-CN" altLang="en-US" dirty="0"/>
          </a:p>
        </p:txBody>
      </p:sp>
      <p:pic>
        <p:nvPicPr>
          <p:cNvPr id="3074" name="Picture 2" descr="https://jalammar.github.io/images/t/transformer_positional_encoding_large_example.pn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tretch>
            <a:fillRect/>
          </a:stretch>
        </p:blipFill>
        <p:spPr bwMode="auto">
          <a:xfrm>
            <a:off x="2422547" y="0"/>
            <a:ext cx="6290473" cy="4608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802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一、模型总览</a:t>
            </a:r>
            <a:endParaRPr lang="zh-CN" altLang="en-US" dirty="0"/>
          </a:p>
        </p:txBody>
      </p:sp>
      <p:sp>
        <p:nvSpPr>
          <p:cNvPr id="5" name="文本占位符 4"/>
          <p:cNvSpPr>
            <a:spLocks noGrp="1"/>
          </p:cNvSpPr>
          <p:nvPr>
            <p:ph type="body" idx="1"/>
          </p:nvPr>
        </p:nvSpPr>
        <p:spPr/>
        <p:txBody>
          <a:bodyPr/>
          <a:lstStyle/>
          <a:p>
            <a:r>
              <a:rPr lang="zh-CN" altLang="en-US" dirty="0" smtClean="0"/>
              <a:t>从全局的角度观察模型的组成和作用</a:t>
            </a:r>
            <a:endParaRPr lang="zh-CN" altLang="en-US" dirty="0"/>
          </a:p>
        </p:txBody>
      </p:sp>
    </p:spTree>
    <p:extLst>
      <p:ext uri="{BB962C8B-B14F-4D97-AF65-F5344CB8AC3E}">
        <p14:creationId xmlns:p14="http://schemas.microsoft.com/office/powerpoint/2010/main" val="3848284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Residuals</a:t>
            </a:r>
            <a:endParaRPr lang="zh-CN" altLang="en-US" dirty="0"/>
          </a:p>
        </p:txBody>
      </p:sp>
      <p:sp>
        <p:nvSpPr>
          <p:cNvPr id="4" name="文本占位符 3"/>
          <p:cNvSpPr>
            <a:spLocks noGrp="1"/>
          </p:cNvSpPr>
          <p:nvPr>
            <p:ph type="body" sz="half" idx="2"/>
          </p:nvPr>
        </p:nvSpPr>
        <p:spPr/>
        <p:txBody>
          <a:bodyPr>
            <a:normAutofit/>
          </a:bodyPr>
          <a:lstStyle/>
          <a:p>
            <a:r>
              <a:rPr lang="zh-CN" altLang="en-US" dirty="0" smtClean="0"/>
              <a:t>残差：</a:t>
            </a:r>
            <a:r>
              <a:rPr lang="en-US" altLang="zh-CN" dirty="0" smtClean="0"/>
              <a:t>Residuals Add</a:t>
            </a:r>
            <a:r>
              <a:rPr lang="zh-CN" altLang="en-US" dirty="0" smtClean="0"/>
              <a:t>，编码器的每个子层中都有残差连接</a:t>
            </a:r>
            <a:endParaRPr lang="en-US" altLang="zh-CN" dirty="0" smtClean="0"/>
          </a:p>
        </p:txBody>
      </p:sp>
      <p:pic>
        <p:nvPicPr>
          <p:cNvPr id="4098" name="Picture 2" descr="https://jalammar.github.io/images/t/transformer_resideual_layer_norm.pn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tretch>
            <a:fillRect/>
          </a:stretch>
        </p:blipFill>
        <p:spPr bwMode="auto">
          <a:xfrm>
            <a:off x="2395959" y="0"/>
            <a:ext cx="6343650"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620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Layer Normalize</a:t>
            </a:r>
            <a:endParaRPr lang="zh-CN" altLang="en-US" dirty="0"/>
          </a:p>
        </p:txBody>
      </p:sp>
      <p:sp>
        <p:nvSpPr>
          <p:cNvPr id="4" name="文本占位符 3"/>
          <p:cNvSpPr>
            <a:spLocks noGrp="1"/>
          </p:cNvSpPr>
          <p:nvPr>
            <p:ph type="body" sz="half" idx="2"/>
          </p:nvPr>
        </p:nvSpPr>
        <p:spPr>
          <a:xfrm>
            <a:off x="1154956" y="5367324"/>
            <a:ext cx="8825656" cy="1490675"/>
          </a:xfrm>
        </p:spPr>
        <p:txBody>
          <a:bodyPr>
            <a:normAutofit lnSpcReduction="10000"/>
          </a:bodyPr>
          <a:lstStyle/>
          <a:p>
            <a:r>
              <a:rPr lang="zh-CN" altLang="en-US" dirty="0" smtClean="0"/>
              <a:t>归一化的目的</a:t>
            </a:r>
            <a:endParaRPr lang="en-US" altLang="zh-CN" dirty="0" smtClean="0"/>
          </a:p>
          <a:p>
            <a:r>
              <a:rPr lang="zh-CN" altLang="en-US" dirty="0"/>
              <a:t>１）把数据</a:t>
            </a:r>
            <a:r>
              <a:rPr lang="zh-CN" altLang="en-US" dirty="0" smtClean="0"/>
              <a:t>变成</a:t>
            </a:r>
            <a:r>
              <a:rPr lang="en-US" altLang="zh-CN" dirty="0" smtClean="0"/>
              <a:t>(0,1)</a:t>
            </a:r>
            <a:r>
              <a:rPr lang="zh-CN" altLang="en-US" dirty="0" smtClean="0"/>
              <a:t>或</a:t>
            </a:r>
            <a:r>
              <a:rPr lang="en-US" altLang="zh-CN" dirty="0" smtClean="0"/>
              <a:t>(-1,1)</a:t>
            </a:r>
            <a:r>
              <a:rPr lang="zh-CN" altLang="en-US" dirty="0" smtClean="0"/>
              <a:t>之间</a:t>
            </a:r>
            <a:r>
              <a:rPr lang="zh-CN" altLang="en-US" dirty="0"/>
              <a:t>的小数</a:t>
            </a:r>
            <a:r>
              <a:rPr lang="zh-CN" altLang="en-US" dirty="0" smtClean="0"/>
              <a:t>。基于概率统计的角度，</a:t>
            </a:r>
            <a:r>
              <a:rPr lang="en-US" altLang="zh-CN" dirty="0" smtClean="0"/>
              <a:t>(0,1)</a:t>
            </a:r>
            <a:r>
              <a:rPr lang="zh-CN" altLang="en-US" dirty="0" smtClean="0"/>
              <a:t>之间属于概率分布，</a:t>
            </a:r>
            <a:r>
              <a:rPr lang="en-US" altLang="zh-CN" dirty="0" smtClean="0"/>
              <a:t>(-1,1)</a:t>
            </a:r>
            <a:r>
              <a:rPr lang="zh-CN" altLang="en-US" dirty="0" smtClean="0"/>
              <a:t>之间属于坐标分布</a:t>
            </a:r>
            <a:endParaRPr lang="en-US" altLang="zh-CN" dirty="0" smtClean="0"/>
          </a:p>
          <a:p>
            <a:r>
              <a:rPr lang="zh-CN" altLang="en-US" dirty="0" smtClean="0"/>
              <a:t>２</a:t>
            </a:r>
            <a:r>
              <a:rPr lang="zh-CN" altLang="en-US" dirty="0"/>
              <a:t>）把有量纲表达式变成无量纲表达式，便于不同单位或量级的指标能够进行比较和加权</a:t>
            </a:r>
            <a:r>
              <a:rPr lang="zh-CN" altLang="en-US" dirty="0" smtClean="0"/>
              <a:t>。</a:t>
            </a:r>
            <a:endParaRPr lang="en-US" altLang="zh-CN" dirty="0" smtClean="0"/>
          </a:p>
          <a:p>
            <a:endParaRPr lang="en-US" altLang="zh-CN" dirty="0"/>
          </a:p>
          <a:p>
            <a:r>
              <a:rPr lang="zh-CN" altLang="en-US" dirty="0" smtClean="0"/>
              <a:t>注：本文中的归一化是</a:t>
            </a:r>
            <a:r>
              <a:rPr lang="en-US" altLang="zh-CN" dirty="0" smtClean="0"/>
              <a:t>0</a:t>
            </a:r>
            <a:r>
              <a:rPr lang="zh-CN" altLang="en-US" dirty="0" smtClean="0"/>
              <a:t>均值，</a:t>
            </a:r>
            <a:r>
              <a:rPr lang="en-US" altLang="zh-CN" dirty="0" smtClean="0"/>
              <a:t>1</a:t>
            </a:r>
            <a:r>
              <a:rPr lang="zh-CN" altLang="en-US" dirty="0" smtClean="0"/>
              <a:t>标准方差的归一化</a:t>
            </a:r>
            <a:endParaRPr lang="zh-CN" altLang="en-US" dirty="0"/>
          </a:p>
        </p:txBody>
      </p:sp>
      <p:pic>
        <p:nvPicPr>
          <p:cNvPr id="1026" name="Picture 2" descr="https://jalammar.github.io/images/t/transformer_resideual_layer_norm_2.pn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tretch>
            <a:fillRect/>
          </a:stretch>
        </p:blipFill>
        <p:spPr bwMode="auto">
          <a:xfrm>
            <a:off x="3024609" y="0"/>
            <a:ext cx="5086350" cy="4757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709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normAutofit fontScale="90000"/>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𝐵𝑁</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r>
                        <a:rPr lang="en-US" altLang="zh-CN" i="1">
                          <a:latin typeface="Cambria Math" panose="02040503050406030204" pitchFamily="18" charset="0"/>
                        </a:rPr>
                        <m:t>𝛼</m:t>
                      </m:r>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𝑏</m:t>
                              </m:r>
                            </m:sub>
                          </m:sSub>
                        </m:num>
                        <m:den>
                          <m:rad>
                            <m:radPr>
                              <m:degHide m:val="on"/>
                              <m:ctrlPr>
                                <a:rPr lang="en-US" altLang="zh-CN" i="1">
                                  <a:latin typeface="Cambria Math" panose="02040503050406030204" pitchFamily="18" charset="0"/>
                                </a:rPr>
                              </m:ctrlPr>
                            </m:radPr>
                            <m:deg/>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𝐵</m:t>
                                  </m:r>
                                </m:sub>
                                <m:sup>
                                  <m:r>
                                    <a:rPr lang="en-US" altLang="zh-CN" i="1">
                                      <a:latin typeface="Cambria Math" panose="02040503050406030204" pitchFamily="18" charset="0"/>
                                    </a:rPr>
                                    <m:t>2</m:t>
                                  </m:r>
                                </m:sup>
                              </m:sSubSup>
                              <m:r>
                                <a:rPr lang="en-US" altLang="zh-CN" i="1">
                                  <a:latin typeface="Cambria Math" panose="02040503050406030204" pitchFamily="18" charset="0"/>
                                </a:rPr>
                                <m:t>+</m:t>
                              </m:r>
                              <m:r>
                                <a:rPr lang="en-US" altLang="zh-CN" i="1">
                                  <a:latin typeface="Cambria Math" panose="02040503050406030204" pitchFamily="18" charset="0"/>
                                </a:rPr>
                                <m:t>𝜖</m:t>
                              </m:r>
                            </m:e>
                          </m:rad>
                        </m:den>
                      </m:f>
                      <m:r>
                        <a:rPr lang="en-US" altLang="zh-CN" i="1">
                          <a:latin typeface="Cambria Math" panose="02040503050406030204" pitchFamily="18" charset="0"/>
                        </a:rPr>
                        <m:t>+</m:t>
                      </m:r>
                      <m:r>
                        <a:rPr lang="en-US" altLang="zh-CN" i="1">
                          <a:latin typeface="Cambria Math" panose="02040503050406030204" pitchFamily="18" charset="0"/>
                        </a:rPr>
                        <m:t>𝛽</m:t>
                      </m:r>
                    </m:oMath>
                  </m:oMathPara>
                </a14:m>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rotWithShape="0">
                <a:blip r:embed="rId2"/>
                <a:stretch>
                  <a:fillRect t="-27957"/>
                </a:stretch>
              </a:blipFill>
            </p:spPr>
            <p:txBody>
              <a:bodyPr/>
              <a:lstStyle/>
              <a:p>
                <a:r>
                  <a:rPr lang="zh-CN" altLang="en-US">
                    <a:noFill/>
                  </a:rPr>
                  <a:t> </a:t>
                </a:r>
              </a:p>
            </p:txBody>
          </p:sp>
        </mc:Fallback>
      </mc:AlternateContent>
      <p:pic>
        <p:nvPicPr>
          <p:cNvPr id="8" name="图片占位符 7"/>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3407514" y="0"/>
            <a:ext cx="4474845" cy="4419600"/>
          </a:xfrm>
        </p:spPr>
      </p:pic>
      <p:sp>
        <p:nvSpPr>
          <p:cNvPr id="4" name="文本占位符 3"/>
          <p:cNvSpPr>
            <a:spLocks noGrp="1"/>
          </p:cNvSpPr>
          <p:nvPr>
            <p:ph type="body" sz="half" idx="2"/>
          </p:nvPr>
        </p:nvSpPr>
        <p:spPr/>
        <p:txBody>
          <a:bodyPr>
            <a:normAutofit/>
          </a:bodyPr>
          <a:lstStyle/>
          <a:p>
            <a:r>
              <a:rPr lang="en-US" altLang="zh-CN" dirty="0"/>
              <a:t>Batch </a:t>
            </a:r>
            <a:r>
              <a:rPr lang="en-US" altLang="zh-CN" dirty="0" smtClean="0"/>
              <a:t>Normalization</a:t>
            </a:r>
            <a:r>
              <a:rPr lang="zh-CN" altLang="en-US" dirty="0" smtClean="0"/>
              <a:t>：神经网络中常用的批归一化方法，依照批处理的方向计算均值和方差</a:t>
            </a:r>
            <a:endParaRPr lang="zh-CN" altLang="en-US" dirty="0"/>
          </a:p>
        </p:txBody>
      </p:sp>
      <p:sp>
        <p:nvSpPr>
          <p:cNvPr id="5"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zh-CN" altLang="zh-CN" sz="1200" b="0" i="0" u="none" strike="noStrike" cap="none" normalizeH="0" baseline="0" smtClean="0">
                <a:ln>
                  <a:noFill/>
                </a:ln>
                <a:solidFill>
                  <a:srgbClr val="5F6368"/>
                </a:solidFill>
                <a:effectLst/>
                <a:latin typeface="Arial" panose="020B0604020202020204" pitchFamily="34" charset="0"/>
                <a:ea typeface="Roboto"/>
              </a:rPr>
              <a:t>![在这里插入图片描述](pictures/20200615111056349.jpg)</a:t>
            </a:r>
            <a:r>
              <a:rPr kumimoji="0" lang="zh-CN" altLang="zh-CN" sz="1100" b="0" i="0" u="none" strike="noStrike" cap="none" normalizeH="0" baseline="0" smtClean="0">
                <a:ln>
                  <a:noFill/>
                </a:ln>
                <a:solidFill>
                  <a:schemeClr val="tx1"/>
                </a:solidFill>
                <a:effectLst/>
                <a:latin typeface="Arial" panose="020B0604020202020204" pitchFamily="34" charset="0"/>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9195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normAutofit fontScale="90000"/>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𝐿𝑁</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𝐿</m:t>
                              </m:r>
                            </m:sub>
                          </m:sSub>
                        </m:num>
                        <m:den>
                          <m:rad>
                            <m:radPr>
                              <m:degHide m:val="on"/>
                              <m:ctrlPr>
                                <a:rPr lang="en-US" altLang="zh-CN" b="0" i="1" smtClean="0">
                                  <a:latin typeface="Cambria Math" panose="02040503050406030204" pitchFamily="18" charset="0"/>
                                </a:rPr>
                              </m:ctrlPr>
                            </m:radPr>
                            <m:deg/>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𝐿</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𝜖</m:t>
                              </m:r>
                            </m:e>
                          </m:rad>
                        </m:den>
                      </m:f>
                      <m:r>
                        <a:rPr lang="en-US" altLang="zh-CN" b="0" i="1" smtClean="0">
                          <a:latin typeface="Cambria Math" panose="02040503050406030204" pitchFamily="18" charset="0"/>
                        </a:rPr>
                        <m:t>+</m:t>
                      </m:r>
                      <m:r>
                        <a:rPr lang="en-US" altLang="zh-CN" b="0" i="1" smtClean="0">
                          <a:latin typeface="Cambria Math" panose="02040503050406030204" pitchFamily="18" charset="0"/>
                        </a:rPr>
                        <m:t>𝛽</m:t>
                      </m:r>
                    </m:oMath>
                  </m:oMathPara>
                </a14:m>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rotWithShape="0">
                <a:blip r:embed="rId2"/>
                <a:stretch>
                  <a:fillRect t="-27957"/>
                </a:stretch>
              </a:blipFill>
            </p:spPr>
            <p:txBody>
              <a:bodyPr/>
              <a:lstStyle/>
              <a:p>
                <a:r>
                  <a:rPr lang="zh-CN" altLang="en-US">
                    <a:noFill/>
                  </a:rPr>
                  <a:t> </a:t>
                </a:r>
              </a:p>
            </p:txBody>
          </p:sp>
        </mc:Fallback>
      </mc:AlternateContent>
      <p:pic>
        <p:nvPicPr>
          <p:cNvPr id="5" name="图片占位符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3499906" y="0"/>
            <a:ext cx="4135755" cy="4519613"/>
          </a:xfrm>
        </p:spPr>
      </p:pic>
      <p:sp>
        <p:nvSpPr>
          <p:cNvPr id="4" name="文本占位符 3"/>
          <p:cNvSpPr>
            <a:spLocks noGrp="1"/>
          </p:cNvSpPr>
          <p:nvPr>
            <p:ph type="body" sz="half" idx="2"/>
          </p:nvPr>
        </p:nvSpPr>
        <p:spPr/>
        <p:txBody>
          <a:bodyPr/>
          <a:lstStyle/>
          <a:p>
            <a:r>
              <a:rPr lang="en-US" altLang="zh-CN" dirty="0" smtClean="0"/>
              <a:t>Layer Normalization</a:t>
            </a:r>
            <a:r>
              <a:rPr lang="zh-CN" altLang="en-US" dirty="0" smtClean="0"/>
              <a:t>：依据层的方向计算均值和方差</a:t>
            </a:r>
            <a:endParaRPr lang="zh-CN" altLang="en-US" dirty="0"/>
          </a:p>
        </p:txBody>
      </p:sp>
    </p:spTree>
    <p:extLst>
      <p:ext uri="{BB962C8B-B14F-4D97-AF65-F5344CB8AC3E}">
        <p14:creationId xmlns:p14="http://schemas.microsoft.com/office/powerpoint/2010/main" val="12415847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层堆叠的模型结构</a:t>
            </a:r>
            <a:endParaRPr lang="zh-CN" altLang="en-US" dirty="0"/>
          </a:p>
        </p:txBody>
      </p:sp>
      <p:pic>
        <p:nvPicPr>
          <p:cNvPr id="5" name="图片占位符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524421" y="106751"/>
            <a:ext cx="8086725" cy="4594860"/>
          </a:xfrm>
        </p:spPr>
      </p:pic>
      <p:sp>
        <p:nvSpPr>
          <p:cNvPr id="4" name="文本占位符 3"/>
          <p:cNvSpPr>
            <a:spLocks noGrp="1"/>
          </p:cNvSpPr>
          <p:nvPr>
            <p:ph type="body" sz="half" idx="2"/>
          </p:nvPr>
        </p:nvSpPr>
        <p:spPr/>
        <p:txBody>
          <a:bodyPr/>
          <a:lstStyle/>
          <a:p>
            <a:r>
              <a:rPr lang="zh-CN" altLang="en-US" dirty="0" smtClean="0"/>
              <a:t>注意：全部</a:t>
            </a:r>
            <a:r>
              <a:rPr lang="en-US" altLang="zh-CN" dirty="0" smtClean="0"/>
              <a:t>Encoder</a:t>
            </a:r>
            <a:r>
              <a:rPr lang="zh-CN" altLang="en-US" dirty="0" smtClean="0"/>
              <a:t>叠加训练完成后输入给每个</a:t>
            </a:r>
            <a:r>
              <a:rPr lang="en-US" altLang="zh-CN" dirty="0" smtClean="0"/>
              <a:t>Decoder</a:t>
            </a:r>
            <a:r>
              <a:rPr lang="zh-CN" altLang="en-US" dirty="0" smtClean="0"/>
              <a:t>使用</a:t>
            </a:r>
            <a:endParaRPr lang="zh-CN" altLang="en-US" dirty="0"/>
          </a:p>
        </p:txBody>
      </p:sp>
    </p:spTree>
    <p:extLst>
      <p:ext uri="{BB962C8B-B14F-4D97-AF65-F5344CB8AC3E}">
        <p14:creationId xmlns:p14="http://schemas.microsoft.com/office/powerpoint/2010/main" val="4094544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altLang="zh-CN" dirty="0" smtClean="0"/>
              <a:t>Transformer</a:t>
            </a:r>
            <a:br>
              <a:rPr lang="en-US" altLang="zh-CN" dirty="0" smtClean="0"/>
            </a:br>
            <a:r>
              <a:rPr lang="en-US" altLang="zh-CN" dirty="0" smtClean="0"/>
              <a:t>=</a:t>
            </a:r>
            <a:br>
              <a:rPr lang="en-US" altLang="zh-CN" dirty="0" smtClean="0"/>
            </a:br>
            <a:r>
              <a:rPr lang="en-US" altLang="zh-CN" dirty="0" smtClean="0"/>
              <a:t>Encoder</a:t>
            </a:r>
            <a:br>
              <a:rPr lang="en-US" altLang="zh-CN" dirty="0" smtClean="0"/>
            </a:br>
            <a:r>
              <a:rPr lang="en-US" altLang="zh-CN" dirty="0" smtClean="0"/>
              <a:t>+</a:t>
            </a:r>
            <a:br>
              <a:rPr lang="en-US" altLang="zh-CN" dirty="0" smtClean="0"/>
            </a:br>
            <a:r>
              <a:rPr lang="en-US" altLang="zh-CN" dirty="0" smtClean="0"/>
              <a:t>Decoder</a:t>
            </a:r>
            <a:endParaRPr lang="zh-CN" altLang="en-US" dirty="0"/>
          </a:p>
        </p:txBody>
      </p:sp>
      <p:sp>
        <p:nvSpPr>
          <p:cNvPr id="19" name="文本占位符 18"/>
          <p:cNvSpPr>
            <a:spLocks noGrp="1"/>
          </p:cNvSpPr>
          <p:nvPr>
            <p:ph type="body" sz="half" idx="2"/>
          </p:nvPr>
        </p:nvSpPr>
        <p:spPr/>
        <p:txBody>
          <a:bodyPr/>
          <a:lstStyle/>
          <a:p>
            <a:endParaRPr lang="zh-CN" altLang="en-US" dirty="0"/>
          </a:p>
        </p:txBody>
      </p:sp>
      <p:pic>
        <p:nvPicPr>
          <p:cNvPr id="3" name="内容占位符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9960" y="0"/>
            <a:ext cx="8105720" cy="6875886"/>
          </a:xfrm>
        </p:spPr>
      </p:pic>
    </p:spTree>
    <p:extLst>
      <p:ext uri="{BB962C8B-B14F-4D97-AF65-F5344CB8AC3E}">
        <p14:creationId xmlns:p14="http://schemas.microsoft.com/office/powerpoint/2010/main" val="38025598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掩码</a:t>
            </a:r>
            <a:r>
              <a:rPr lang="en-US" altLang="zh-CN" dirty="0" smtClean="0"/>
              <a:t>(MASK)</a:t>
            </a:r>
            <a:endParaRPr lang="zh-CN" altLang="en-US" dirty="0"/>
          </a:p>
        </p:txBody>
      </p:sp>
      <p:sp>
        <p:nvSpPr>
          <p:cNvPr id="6" name="内容占位符 5"/>
          <p:cNvSpPr>
            <a:spLocks noGrp="1"/>
          </p:cNvSpPr>
          <p:nvPr>
            <p:ph idx="1"/>
          </p:nvPr>
        </p:nvSpPr>
        <p:spPr/>
        <p:txBody>
          <a:bodyPr/>
          <a:lstStyle/>
          <a:p>
            <a:r>
              <a:rPr lang="zh-CN" altLang="en-US" dirty="0" smtClean="0"/>
              <a:t>掩码：用于将某些值掩盖，从而在训练模型时不起作用</a:t>
            </a:r>
            <a:endParaRPr lang="en-US" altLang="zh-CN" dirty="0" smtClean="0"/>
          </a:p>
          <a:p>
            <a:r>
              <a:rPr lang="en-US" altLang="zh-CN" dirty="0" smtClean="0"/>
              <a:t>Transformer</a:t>
            </a:r>
            <a:r>
              <a:rPr lang="zh-CN" altLang="en-US" dirty="0" smtClean="0"/>
              <a:t>中</a:t>
            </a:r>
            <a:r>
              <a:rPr lang="en-US" altLang="zh-CN" dirty="0" smtClean="0"/>
              <a:t>MASK</a:t>
            </a:r>
            <a:r>
              <a:rPr lang="zh-CN" altLang="en-US" dirty="0" smtClean="0"/>
              <a:t>的类型</a:t>
            </a:r>
            <a:endParaRPr lang="en-US" altLang="zh-CN" dirty="0" smtClean="0"/>
          </a:p>
          <a:p>
            <a:pPr lvl="1"/>
            <a:r>
              <a:rPr lang="zh-CN" altLang="en-US" dirty="0"/>
              <a:t>填充</a:t>
            </a:r>
            <a:r>
              <a:rPr lang="zh-CN" altLang="en-US" dirty="0" smtClean="0"/>
              <a:t>掩码</a:t>
            </a:r>
            <a:r>
              <a:rPr lang="en-US" altLang="zh-CN" dirty="0" smtClean="0"/>
              <a:t>(Padding Mask)</a:t>
            </a:r>
          </a:p>
          <a:p>
            <a:pPr lvl="2"/>
            <a:r>
              <a:rPr lang="en-US" altLang="zh-CN" dirty="0"/>
              <a:t>Encoder</a:t>
            </a:r>
            <a:r>
              <a:rPr lang="zh-CN" altLang="en-US" dirty="0"/>
              <a:t>：</a:t>
            </a:r>
            <a:r>
              <a:rPr lang="en-US" altLang="zh-CN" dirty="0"/>
              <a:t>Multi-Head Attention</a:t>
            </a:r>
          </a:p>
          <a:p>
            <a:pPr lvl="2"/>
            <a:r>
              <a:rPr lang="en-US" altLang="zh-CN" dirty="0"/>
              <a:t>Decoder</a:t>
            </a:r>
            <a:r>
              <a:rPr lang="zh-CN" altLang="en-US" dirty="0"/>
              <a:t>：</a:t>
            </a:r>
            <a:r>
              <a:rPr lang="en-US" altLang="zh-CN" dirty="0"/>
              <a:t>Masked Multi-Head Attention</a:t>
            </a:r>
            <a:r>
              <a:rPr lang="zh-CN" altLang="en-US" dirty="0"/>
              <a:t>，</a:t>
            </a:r>
            <a:r>
              <a:rPr lang="en-US" altLang="zh-CN" dirty="0"/>
              <a:t>Multi-Head Attention</a:t>
            </a:r>
          </a:p>
          <a:p>
            <a:pPr lvl="1"/>
            <a:r>
              <a:rPr lang="zh-CN" altLang="en-US" dirty="0" smtClean="0"/>
              <a:t>序列掩码</a:t>
            </a:r>
            <a:r>
              <a:rPr lang="en-US" altLang="zh-CN" dirty="0" smtClean="0"/>
              <a:t>(Sequence Mask)</a:t>
            </a:r>
          </a:p>
          <a:p>
            <a:pPr lvl="2" indent="-285750"/>
            <a:r>
              <a:rPr lang="en-US" altLang="zh-CN" sz="1600" b="0" i="0" kern="1200" dirty="0" smtClean="0">
                <a:solidFill>
                  <a:schemeClr val="tx1"/>
                </a:solidFill>
                <a:effectLst/>
                <a:latin typeface="+mj-lt"/>
                <a:ea typeface="+mj-ea"/>
                <a:cs typeface="+mj-cs"/>
              </a:rPr>
              <a:t>Decoder</a:t>
            </a:r>
            <a:r>
              <a:rPr lang="zh-CN" altLang="zh-CN" sz="1600" b="0" i="0" kern="1200" dirty="0" smtClean="0">
                <a:solidFill>
                  <a:schemeClr val="tx1"/>
                </a:solidFill>
                <a:effectLst/>
                <a:latin typeface="+mj-lt"/>
                <a:ea typeface="+mj-ea"/>
                <a:cs typeface="+mj-cs"/>
              </a:rPr>
              <a:t>：</a:t>
            </a:r>
            <a:r>
              <a:rPr lang="en-US" altLang="zh-CN" sz="1600" b="0" i="0" kern="1200" dirty="0" smtClean="0">
                <a:solidFill>
                  <a:schemeClr val="tx1"/>
                </a:solidFill>
                <a:effectLst/>
                <a:latin typeface="+mj-lt"/>
                <a:ea typeface="+mj-ea"/>
                <a:cs typeface="+mj-cs"/>
              </a:rPr>
              <a:t>Masked Multi-Head Attention</a:t>
            </a:r>
            <a:endParaRPr lang="zh-CN" altLang="zh-CN" sz="1600" dirty="0" smtClean="0">
              <a:effectLst/>
            </a:endParaRPr>
          </a:p>
        </p:txBody>
      </p:sp>
    </p:spTree>
    <p:extLst>
      <p:ext uri="{BB962C8B-B14F-4D97-AF65-F5344CB8AC3E}">
        <p14:creationId xmlns:p14="http://schemas.microsoft.com/office/powerpoint/2010/main" val="1319310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填充掩码</a:t>
            </a:r>
            <a:r>
              <a:rPr lang="en-US" altLang="zh-CN" dirty="0"/>
              <a:t>(Padding Mask)</a:t>
            </a:r>
            <a:endParaRPr lang="zh-CN" altLang="en-US" dirty="0"/>
          </a:p>
        </p:txBody>
      </p:sp>
      <p:sp>
        <p:nvSpPr>
          <p:cNvPr id="3" name="内容占位符 2"/>
          <p:cNvSpPr>
            <a:spLocks noGrp="1"/>
          </p:cNvSpPr>
          <p:nvPr>
            <p:ph idx="1"/>
          </p:nvPr>
        </p:nvSpPr>
        <p:spPr/>
        <p:txBody>
          <a:bodyPr>
            <a:normAutofit/>
          </a:bodyPr>
          <a:lstStyle/>
          <a:p>
            <a:r>
              <a:rPr lang="zh-CN" altLang="en-US" dirty="0" smtClean="0"/>
              <a:t>原因</a:t>
            </a:r>
            <a:endParaRPr lang="en-US" altLang="zh-CN" dirty="0" smtClean="0"/>
          </a:p>
          <a:p>
            <a:pPr lvl="1"/>
            <a:r>
              <a:rPr lang="zh-CN" altLang="en-US" dirty="0" smtClean="0"/>
              <a:t>因为</a:t>
            </a:r>
            <a:r>
              <a:rPr lang="zh-CN" altLang="en-US" dirty="0"/>
              <a:t>每个输入序列的长度不同，因此需要将所有的序列进行对齐</a:t>
            </a:r>
            <a:r>
              <a:rPr lang="zh-CN" altLang="en-US" dirty="0" smtClean="0"/>
              <a:t>。</a:t>
            </a:r>
            <a:endParaRPr lang="en-US" altLang="zh-CN" dirty="0" smtClean="0"/>
          </a:p>
          <a:p>
            <a:r>
              <a:rPr lang="zh-CN" altLang="en-US" dirty="0" smtClean="0"/>
              <a:t>方法</a:t>
            </a:r>
            <a:endParaRPr lang="en-US" altLang="zh-CN" dirty="0" smtClean="0"/>
          </a:p>
          <a:p>
            <a:pPr lvl="1"/>
            <a:r>
              <a:rPr lang="zh-CN" altLang="en-US" dirty="0" smtClean="0"/>
              <a:t>确定</a:t>
            </a:r>
            <a:r>
              <a:rPr lang="zh-CN" altLang="en-US" dirty="0"/>
              <a:t>一个统一的序列</a:t>
            </a:r>
            <a:r>
              <a:rPr lang="zh-CN" altLang="en-US" dirty="0" smtClean="0"/>
              <a:t>长度</a:t>
            </a:r>
            <a:endParaRPr lang="en-US" altLang="zh-CN" dirty="0" smtClean="0"/>
          </a:p>
          <a:p>
            <a:pPr lvl="1"/>
            <a:r>
              <a:rPr lang="zh-CN" altLang="en-US" dirty="0" smtClean="0"/>
              <a:t>将</a:t>
            </a:r>
            <a:r>
              <a:rPr lang="zh-CN" altLang="en-US" dirty="0"/>
              <a:t>短的序列不足长度填充</a:t>
            </a:r>
            <a:r>
              <a:rPr lang="en-US" altLang="zh-CN" dirty="0" smtClean="0"/>
              <a:t>0</a:t>
            </a:r>
          </a:p>
          <a:p>
            <a:pPr lvl="1"/>
            <a:r>
              <a:rPr lang="zh-CN" altLang="en-US" dirty="0" smtClean="0"/>
              <a:t>将</a:t>
            </a:r>
            <a:r>
              <a:rPr lang="zh-CN" altLang="en-US" dirty="0"/>
              <a:t>长的序列超过长度</a:t>
            </a:r>
            <a:r>
              <a:rPr lang="zh-CN" altLang="en-US" dirty="0" smtClean="0"/>
              <a:t>截断</a:t>
            </a:r>
            <a:endParaRPr lang="en-US" altLang="zh-CN" dirty="0" smtClean="0"/>
          </a:p>
          <a:p>
            <a:r>
              <a:rPr lang="zh-CN" altLang="en-US" dirty="0" smtClean="0"/>
              <a:t>编码</a:t>
            </a:r>
            <a:endParaRPr lang="en-US" altLang="zh-CN" dirty="0"/>
          </a:p>
          <a:p>
            <a:pPr lvl="1"/>
            <a:r>
              <a:rPr lang="zh-CN" altLang="en-US" dirty="0" smtClean="0"/>
              <a:t>将</a:t>
            </a:r>
            <a:r>
              <a:rPr lang="en-US" altLang="zh-CN" dirty="0"/>
              <a:t>0</a:t>
            </a:r>
            <a:r>
              <a:rPr lang="zh-CN" altLang="en-US" dirty="0"/>
              <a:t>全部填充为大负数，保证 </a:t>
            </a:r>
            <a:r>
              <a:rPr lang="en-US" altLang="zh-CN" dirty="0"/>
              <a:t>Softmax </a:t>
            </a:r>
            <a:r>
              <a:rPr lang="zh-CN" altLang="en-US" dirty="0"/>
              <a:t>计算时这些位置的概率时接近</a:t>
            </a:r>
            <a:r>
              <a:rPr lang="en-US" altLang="zh-CN" dirty="0"/>
              <a:t>0</a:t>
            </a:r>
          </a:p>
          <a:p>
            <a:pPr lvl="1"/>
            <a:r>
              <a:rPr lang="zh-CN" altLang="en-US" dirty="0" smtClean="0"/>
              <a:t>输出</a:t>
            </a:r>
            <a:r>
              <a:rPr lang="zh-CN" altLang="en-US" dirty="0"/>
              <a:t>是个张量，张量中为</a:t>
            </a:r>
            <a:r>
              <a:rPr lang="en-US" altLang="zh-CN" dirty="0"/>
              <a:t>False</a:t>
            </a:r>
            <a:r>
              <a:rPr lang="zh-CN" altLang="en-US" dirty="0"/>
              <a:t>的部分就是需要掩蔽的</a:t>
            </a:r>
            <a:r>
              <a:rPr lang="zh-CN" altLang="en-US" dirty="0" smtClean="0"/>
              <a:t>位置</a:t>
            </a:r>
            <a:endParaRPr lang="en-US" altLang="zh-CN" dirty="0"/>
          </a:p>
        </p:txBody>
      </p:sp>
    </p:spTree>
    <p:extLst>
      <p:ext uri="{BB962C8B-B14F-4D97-AF65-F5344CB8AC3E}">
        <p14:creationId xmlns:p14="http://schemas.microsoft.com/office/powerpoint/2010/main" val="136731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序列掩码</a:t>
            </a:r>
            <a:r>
              <a:rPr lang="en-US" altLang="zh-CN" dirty="0" smtClean="0"/>
              <a:t>(Sequence </a:t>
            </a:r>
            <a:r>
              <a:rPr lang="en-US" altLang="zh-CN" dirty="0"/>
              <a:t>Mask)</a:t>
            </a:r>
            <a:endParaRPr lang="zh-CN" altLang="en-US" dirty="0"/>
          </a:p>
        </p:txBody>
      </p:sp>
      <p:sp>
        <p:nvSpPr>
          <p:cNvPr id="3" name="内容占位符 2"/>
          <p:cNvSpPr>
            <a:spLocks noGrp="1"/>
          </p:cNvSpPr>
          <p:nvPr>
            <p:ph idx="1"/>
          </p:nvPr>
        </p:nvSpPr>
        <p:spPr/>
        <p:txBody>
          <a:bodyPr/>
          <a:lstStyle/>
          <a:p>
            <a:r>
              <a:rPr lang="zh-CN" altLang="en-US" dirty="0" smtClean="0"/>
              <a:t>原因</a:t>
            </a:r>
            <a:endParaRPr lang="en-US" altLang="zh-CN" dirty="0" smtClean="0"/>
          </a:p>
          <a:p>
            <a:pPr lvl="1"/>
            <a:r>
              <a:rPr lang="zh-CN" altLang="en-US" dirty="0" smtClean="0"/>
              <a:t>因为</a:t>
            </a:r>
            <a:r>
              <a:rPr lang="en-US" altLang="zh-CN" dirty="0"/>
              <a:t>Decoder</a:t>
            </a:r>
            <a:r>
              <a:rPr lang="zh-CN" altLang="en-US" dirty="0"/>
              <a:t>的训练序列不能使用</a:t>
            </a:r>
            <a:r>
              <a:rPr lang="en-US" altLang="zh-CN" dirty="0"/>
              <a:t>t</a:t>
            </a:r>
            <a:r>
              <a:rPr lang="zh-CN" altLang="en-US" dirty="0"/>
              <a:t>时刻后面的数据来预测</a:t>
            </a:r>
            <a:r>
              <a:rPr lang="en-US" altLang="zh-CN" dirty="0"/>
              <a:t>t</a:t>
            </a:r>
            <a:r>
              <a:rPr lang="zh-CN" altLang="en-US" dirty="0"/>
              <a:t>时刻的数据，因此需要将后面的数据</a:t>
            </a:r>
            <a:r>
              <a:rPr lang="zh-CN" altLang="en-US" dirty="0" smtClean="0"/>
              <a:t>掩蔽</a:t>
            </a:r>
            <a:endParaRPr lang="en-US" altLang="zh-CN" dirty="0" smtClean="0"/>
          </a:p>
          <a:p>
            <a:r>
              <a:rPr lang="zh-CN" altLang="en-US" dirty="0" smtClean="0"/>
              <a:t>方法</a:t>
            </a:r>
            <a:endParaRPr lang="en-US" altLang="zh-CN" dirty="0" smtClean="0"/>
          </a:p>
          <a:p>
            <a:pPr lvl="1"/>
            <a:r>
              <a:rPr lang="zh-CN" altLang="en-US" dirty="0" smtClean="0"/>
              <a:t>按照时刻</a:t>
            </a:r>
            <a:r>
              <a:rPr lang="en-US" altLang="zh-CN" dirty="0" smtClean="0"/>
              <a:t>t</a:t>
            </a:r>
            <a:r>
              <a:rPr lang="zh-CN" altLang="en-US" dirty="0" smtClean="0"/>
              <a:t>不断减少掩蔽的内容</a:t>
            </a:r>
            <a:endParaRPr lang="en-US" altLang="zh-CN" dirty="0" smtClean="0"/>
          </a:p>
          <a:p>
            <a:r>
              <a:rPr lang="zh-CN" altLang="en-US" dirty="0" smtClean="0"/>
              <a:t>编码</a:t>
            </a:r>
            <a:endParaRPr lang="en-US" altLang="zh-CN" dirty="0"/>
          </a:p>
          <a:p>
            <a:pPr lvl="1"/>
            <a:r>
              <a:rPr lang="zh-CN" altLang="en-US" dirty="0"/>
              <a:t>编码时生成一个全部是</a:t>
            </a:r>
            <a:r>
              <a:rPr lang="en-US" altLang="zh-CN" dirty="0"/>
              <a:t>1</a:t>
            </a:r>
            <a:r>
              <a:rPr lang="zh-CN" altLang="en-US" dirty="0"/>
              <a:t>的下三角矩阵，矩阵按行的顺序依次作用在序列上即</a:t>
            </a:r>
            <a:r>
              <a:rPr lang="zh-CN" altLang="en-US" dirty="0" smtClean="0"/>
              <a:t>可</a:t>
            </a:r>
            <a:endParaRPr lang="zh-CN" altLang="en-US" dirty="0"/>
          </a:p>
        </p:txBody>
      </p:sp>
    </p:spTree>
    <p:extLst>
      <p:ext uri="{BB962C8B-B14F-4D97-AF65-F5344CB8AC3E}">
        <p14:creationId xmlns:p14="http://schemas.microsoft.com/office/powerpoint/2010/main" val="767224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解码过程</a:t>
            </a:r>
            <a:r>
              <a:rPr lang="en-US" altLang="zh-CN" dirty="0" smtClean="0"/>
              <a:t>1</a:t>
            </a:r>
            <a:endParaRPr lang="zh-CN" altLang="en-US" dirty="0"/>
          </a:p>
        </p:txBody>
      </p:sp>
      <p:sp>
        <p:nvSpPr>
          <p:cNvPr id="7" name="文本占位符 6"/>
          <p:cNvSpPr>
            <a:spLocks noGrp="1"/>
          </p:cNvSpPr>
          <p:nvPr>
            <p:ph type="body" sz="half" idx="2"/>
          </p:nvPr>
        </p:nvSpPr>
        <p:spPr/>
        <p:txBody>
          <a:bodyPr/>
          <a:lstStyle/>
          <a:p>
            <a:r>
              <a:rPr lang="zh-CN" altLang="en-US" dirty="0" smtClean="0"/>
              <a:t>解码阶段每一步会输出目标句子中的一个元素</a:t>
            </a:r>
            <a:endParaRPr lang="zh-CN" altLang="en-US" dirty="0"/>
          </a:p>
        </p:txBody>
      </p:sp>
      <p:pic>
        <p:nvPicPr>
          <p:cNvPr id="3078" name="Picture 6" descr="在这里插入图片描述"/>
          <p:cNvPicPr>
            <a:picLocks noGrp="1" noChangeAspect="1" noChangeArrowheads="1" noCrop="1"/>
          </p:cNvPicPr>
          <p:nvPr>
            <p:ph type="pic" idx="1"/>
          </p:nvPr>
        </p:nvPicPr>
        <p:blipFill>
          <a:blip r:embed="rId2">
            <a:extLst>
              <a:ext uri="{28A0092B-C50C-407E-A947-70E740481C1C}">
                <a14:useLocalDpi xmlns:a14="http://schemas.microsoft.com/office/drawing/2010/main" val="0"/>
              </a:ext>
            </a:extLst>
          </a:blip>
          <a:stretch>
            <a:fillRect/>
          </a:stretch>
        </p:blipFill>
        <p:spPr bwMode="auto">
          <a:xfrm>
            <a:off x="1116275" y="0"/>
            <a:ext cx="8903018" cy="4891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3894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模型作用</a:t>
            </a:r>
            <a:endParaRPr lang="zh-CN" altLang="en-US" dirty="0"/>
          </a:p>
        </p:txBody>
      </p:sp>
      <p:pic>
        <p:nvPicPr>
          <p:cNvPr id="1028" name="Picture 4" descr="在这里插入图片描述"/>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tretch>
            <a:fillRect/>
          </a:stretch>
        </p:blipFill>
        <p:spPr bwMode="auto">
          <a:xfrm>
            <a:off x="444879" y="1506525"/>
            <a:ext cx="10734675" cy="280035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占位符 4"/>
          <p:cNvSpPr>
            <a:spLocks noGrp="1"/>
          </p:cNvSpPr>
          <p:nvPr>
            <p:ph type="body" sz="half" idx="2"/>
          </p:nvPr>
        </p:nvSpPr>
        <p:spPr/>
        <p:txBody>
          <a:bodyPr/>
          <a:lstStyle/>
          <a:p>
            <a:r>
              <a:rPr lang="zh-CN" altLang="en-US" dirty="0" smtClean="0"/>
              <a:t>法语 → </a:t>
            </a:r>
            <a:r>
              <a:rPr lang="en-US" altLang="zh-CN" dirty="0" smtClean="0"/>
              <a:t>Transformer </a:t>
            </a:r>
            <a:r>
              <a:rPr lang="zh-CN" altLang="en-US" dirty="0" smtClean="0"/>
              <a:t>→ 英语</a:t>
            </a:r>
            <a:endParaRPr lang="zh-CN" altLang="en-US" dirty="0"/>
          </a:p>
        </p:txBody>
      </p:sp>
    </p:spTree>
    <p:extLst>
      <p:ext uri="{BB962C8B-B14F-4D97-AF65-F5344CB8AC3E}">
        <p14:creationId xmlns:p14="http://schemas.microsoft.com/office/powerpoint/2010/main" val="42178272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解码过程</a:t>
            </a:r>
            <a:r>
              <a:rPr lang="en-US" altLang="zh-CN" dirty="0" smtClean="0"/>
              <a:t>2~6</a:t>
            </a:r>
            <a:endParaRPr lang="zh-CN" altLang="en-US" dirty="0"/>
          </a:p>
        </p:txBody>
      </p:sp>
      <p:sp>
        <p:nvSpPr>
          <p:cNvPr id="4" name="文本占位符 3"/>
          <p:cNvSpPr>
            <a:spLocks noGrp="1"/>
          </p:cNvSpPr>
          <p:nvPr>
            <p:ph type="body" sz="half" idx="2"/>
          </p:nvPr>
        </p:nvSpPr>
        <p:spPr/>
        <p:txBody>
          <a:bodyPr/>
          <a:lstStyle/>
          <a:p>
            <a:r>
              <a:rPr lang="zh-CN" altLang="en-US" dirty="0" smtClean="0"/>
              <a:t>解码棋坛的每一步输出都会作为下一步的输入，解码棋坛内部动作与编码棋坛一致，而且也会将每个单词的位置嵌入并且添加到输入微量中。</a:t>
            </a:r>
            <a:endParaRPr lang="zh-CN" altLang="en-US" dirty="0"/>
          </a:p>
        </p:txBody>
      </p:sp>
      <p:pic>
        <p:nvPicPr>
          <p:cNvPr id="4098" name="Picture 2" descr="在这里插入图片描述"/>
          <p:cNvPicPr>
            <a:picLocks noGrp="1" noChangeAspect="1" noChangeArrowheads="1" noCrop="1"/>
          </p:cNvPicPr>
          <p:nvPr>
            <p:ph type="pic" idx="1"/>
          </p:nvPr>
        </p:nvPicPr>
        <p:blipFill>
          <a:blip r:embed="rId2">
            <a:extLst>
              <a:ext uri="{28A0092B-C50C-407E-A947-70E740481C1C}">
                <a14:useLocalDpi xmlns:a14="http://schemas.microsoft.com/office/drawing/2010/main" val="0"/>
              </a:ext>
            </a:extLst>
          </a:blip>
          <a:stretch>
            <a:fillRect/>
          </a:stretch>
        </p:blipFill>
        <p:spPr bwMode="auto">
          <a:xfrm>
            <a:off x="1116275" y="0"/>
            <a:ext cx="8903018" cy="4891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3597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 Final Linear and Softmax Layer</a:t>
            </a:r>
            <a:endParaRPr lang="zh-CN" altLang="en-US" dirty="0"/>
          </a:p>
        </p:txBody>
      </p:sp>
      <p:sp>
        <p:nvSpPr>
          <p:cNvPr id="4" name="文本占位符 3"/>
          <p:cNvSpPr>
            <a:spLocks noGrp="1"/>
          </p:cNvSpPr>
          <p:nvPr>
            <p:ph type="body" sz="half" idx="2"/>
          </p:nvPr>
        </p:nvSpPr>
        <p:spPr/>
        <p:txBody>
          <a:bodyPr>
            <a:normAutofit fontScale="92500" lnSpcReduction="20000"/>
          </a:bodyPr>
          <a:lstStyle/>
          <a:p>
            <a:r>
              <a:rPr lang="zh-CN" altLang="en-US" dirty="0" smtClean="0"/>
              <a:t>线性层：是个简单全连接层，将解码器的最后输出映射到一个非常大的 </a:t>
            </a:r>
            <a:r>
              <a:rPr lang="en-US" altLang="zh-CN" dirty="0" err="1" smtClean="0"/>
              <a:t>logits</a:t>
            </a:r>
            <a:r>
              <a:rPr lang="en-US" altLang="zh-CN" dirty="0" smtClean="0"/>
              <a:t> </a:t>
            </a:r>
            <a:r>
              <a:rPr lang="zh-CN" altLang="en-US" dirty="0" smtClean="0"/>
              <a:t>向量</a:t>
            </a:r>
            <a:endParaRPr lang="en-US" altLang="zh-CN" dirty="0" smtClean="0"/>
          </a:p>
          <a:p>
            <a:r>
              <a:rPr lang="en-US" altLang="zh-CN" dirty="0" smtClean="0"/>
              <a:t>Softmax: </a:t>
            </a:r>
            <a:r>
              <a:rPr lang="zh-CN" altLang="en-US" dirty="0" smtClean="0"/>
              <a:t>将这些</a:t>
            </a:r>
            <a:r>
              <a:rPr lang="zh-CN" altLang="en-US" dirty="0" smtClean="0"/>
              <a:t>分数转换成概率值，最大概率对应的单词就是输出单词</a:t>
            </a:r>
            <a:endParaRPr lang="zh-CN" altLang="en-US" dirty="0"/>
          </a:p>
        </p:txBody>
      </p:sp>
      <p:pic>
        <p:nvPicPr>
          <p:cNvPr id="1026" name="Picture 2" descr="https://jalammar.github.io/images/t/transformer_decoder_output_softmax.png"/>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tretch>
            <a:fillRect/>
          </a:stretch>
        </p:blipFill>
        <p:spPr bwMode="auto">
          <a:xfrm>
            <a:off x="1843032" y="0"/>
            <a:ext cx="7449503" cy="4809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1353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How to train</a:t>
            </a:r>
            <a:endParaRPr lang="zh-CN" altLang="en-US" dirty="0"/>
          </a:p>
        </p:txBody>
      </p:sp>
      <p:sp>
        <p:nvSpPr>
          <p:cNvPr id="7" name="文本占位符 6"/>
          <p:cNvSpPr>
            <a:spLocks noGrp="1"/>
          </p:cNvSpPr>
          <p:nvPr>
            <p:ph type="body" sz="half" idx="2"/>
          </p:nvPr>
        </p:nvSpPr>
        <p:spPr/>
        <p:txBody>
          <a:bodyPr/>
          <a:lstStyle/>
          <a:p>
            <a:r>
              <a:rPr lang="zh-CN" altLang="en-US" dirty="0" smtClean="0"/>
              <a:t>需要损失函数：对比预测输出和实际输出</a:t>
            </a:r>
            <a:endParaRPr lang="zh-CN" altLang="en-US" dirty="0"/>
          </a:p>
        </p:txBody>
      </p:sp>
      <p:pic>
        <p:nvPicPr>
          <p:cNvPr id="1030" name="Picture 6" descr="https://jalammar.github.io/images/t/one-hot-vocabulary-example.pn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tretch>
            <a:fillRect/>
          </a:stretch>
        </p:blipFill>
        <p:spPr bwMode="auto">
          <a:xfrm>
            <a:off x="1070793" y="228587"/>
            <a:ext cx="8993981"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0179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Loss Function</a:t>
            </a:r>
            <a:endParaRPr lang="zh-CN" altLang="en-US" dirty="0"/>
          </a:p>
        </p:txBody>
      </p:sp>
      <p:sp>
        <p:nvSpPr>
          <p:cNvPr id="4" name="文本占位符 3"/>
          <p:cNvSpPr>
            <a:spLocks noGrp="1"/>
          </p:cNvSpPr>
          <p:nvPr>
            <p:ph type="body" sz="half" idx="2"/>
          </p:nvPr>
        </p:nvSpPr>
        <p:spPr/>
        <p:txBody>
          <a:bodyPr/>
          <a:lstStyle/>
          <a:p>
            <a:r>
              <a:rPr lang="zh-CN" altLang="en-US" dirty="0" smtClean="0"/>
              <a:t>常用的多类别损失函数：</a:t>
            </a:r>
            <a:r>
              <a:rPr lang="en-US" altLang="zh-CN" dirty="0" smtClean="0"/>
              <a:t>Cross-Entropy</a:t>
            </a:r>
            <a:endParaRPr lang="zh-CN" altLang="en-US" dirty="0"/>
          </a:p>
        </p:txBody>
      </p:sp>
      <p:pic>
        <p:nvPicPr>
          <p:cNvPr id="2050" name="Picture 2" descr="https://jalammar.github.io/images/t/transformer_logits_output_and_label.pn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tretch>
            <a:fillRect/>
          </a:stretch>
        </p:blipFill>
        <p:spPr bwMode="auto">
          <a:xfrm>
            <a:off x="1373926" y="0"/>
            <a:ext cx="8387715" cy="4573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84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目标数据的概率分布对比</a:t>
            </a:r>
            <a:endParaRPr lang="zh-CN" altLang="en-US" dirty="0"/>
          </a:p>
        </p:txBody>
      </p:sp>
      <p:sp>
        <p:nvSpPr>
          <p:cNvPr id="6" name="文本占位符 5"/>
          <p:cNvSpPr>
            <a:spLocks noGrp="1"/>
          </p:cNvSpPr>
          <p:nvPr>
            <p:ph type="body" idx="1"/>
          </p:nvPr>
        </p:nvSpPr>
        <p:spPr/>
        <p:txBody>
          <a:bodyPr/>
          <a:lstStyle/>
          <a:p>
            <a:r>
              <a:rPr lang="zh-CN" altLang="en-US" dirty="0" smtClean="0"/>
              <a:t>训练模型的目标概率分布</a:t>
            </a:r>
            <a:endParaRPr lang="zh-CN" altLang="en-US" dirty="0"/>
          </a:p>
        </p:txBody>
      </p:sp>
      <p:sp>
        <p:nvSpPr>
          <p:cNvPr id="8" name="文本占位符 7"/>
          <p:cNvSpPr>
            <a:spLocks noGrp="1"/>
          </p:cNvSpPr>
          <p:nvPr>
            <p:ph type="body" sz="quarter" idx="3"/>
          </p:nvPr>
        </p:nvSpPr>
        <p:spPr/>
        <p:txBody>
          <a:bodyPr/>
          <a:lstStyle/>
          <a:p>
            <a:r>
              <a:rPr lang="zh-CN" altLang="en-US" dirty="0" smtClean="0"/>
              <a:t>训练模型的期望概率分布</a:t>
            </a:r>
            <a:endParaRPr lang="zh-CN" altLang="en-US" dirty="0"/>
          </a:p>
        </p:txBody>
      </p:sp>
      <p:pic>
        <p:nvPicPr>
          <p:cNvPr id="3074" name="Picture 2" descr="https://jalammar.github.io/images/t/output_target_probability_distributions.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103313" y="2676850"/>
            <a:ext cx="4395787" cy="341723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jalammar.github.io/images/t/output_trained_model_probability_distributions.png"/>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5654675" y="2681398"/>
            <a:ext cx="4395788" cy="3408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955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smtClean="0"/>
              <a:t>搜索最优解</a:t>
            </a:r>
            <a:endParaRPr lang="zh-CN" altLang="en-US" dirty="0"/>
          </a:p>
        </p:txBody>
      </p:sp>
      <p:sp>
        <p:nvSpPr>
          <p:cNvPr id="8" name="内容占位符 7"/>
          <p:cNvSpPr>
            <a:spLocks noGrp="1"/>
          </p:cNvSpPr>
          <p:nvPr>
            <p:ph idx="1"/>
          </p:nvPr>
        </p:nvSpPr>
        <p:spPr/>
        <p:txBody>
          <a:bodyPr>
            <a:normAutofit fontScale="92500" lnSpcReduction="10000"/>
          </a:bodyPr>
          <a:lstStyle/>
          <a:p>
            <a:r>
              <a:rPr lang="zh-CN" altLang="en-US" dirty="0" smtClean="0"/>
              <a:t>贪婪搜索解码</a:t>
            </a:r>
            <a:endParaRPr lang="en-US" altLang="zh-CN" dirty="0" smtClean="0"/>
          </a:p>
          <a:p>
            <a:pPr lvl="1"/>
            <a:r>
              <a:rPr lang="zh-CN" altLang="en-US" dirty="0" smtClean="0"/>
              <a:t>每一步选择模型的最优输出</a:t>
            </a:r>
            <a:endParaRPr lang="en-US" altLang="zh-CN" dirty="0" smtClean="0"/>
          </a:p>
          <a:p>
            <a:pPr lvl="1"/>
            <a:r>
              <a:rPr lang="zh-CN" altLang="en-US" dirty="0" smtClean="0"/>
              <a:t>每一步基于上一步的最优输出作为模型的输入</a:t>
            </a:r>
            <a:endParaRPr lang="en-US" altLang="zh-CN" dirty="0" smtClean="0"/>
          </a:p>
          <a:p>
            <a:pPr lvl="1"/>
            <a:r>
              <a:rPr lang="zh-CN" altLang="en-US" dirty="0" smtClean="0"/>
              <a:t>最终形成输出序列</a:t>
            </a:r>
            <a:endParaRPr lang="en-US" altLang="zh-CN" dirty="0" smtClean="0"/>
          </a:p>
          <a:p>
            <a:r>
              <a:rPr lang="zh-CN" altLang="en-US" dirty="0" smtClean="0"/>
              <a:t>束搜索解码</a:t>
            </a:r>
            <a:endParaRPr lang="en-US" altLang="zh-CN" dirty="0" smtClean="0"/>
          </a:p>
          <a:p>
            <a:pPr lvl="1"/>
            <a:r>
              <a:rPr lang="zh-CN" altLang="en-US" dirty="0" smtClean="0"/>
              <a:t>每一步选择模型的最优</a:t>
            </a:r>
            <a:r>
              <a:rPr lang="en-US" altLang="zh-CN" dirty="0" smtClean="0"/>
              <a:t>(</a:t>
            </a:r>
            <a:r>
              <a:rPr lang="en-US" altLang="zh-CN" dirty="0" err="1" smtClean="0"/>
              <a:t>top_beams</a:t>
            </a:r>
            <a:r>
              <a:rPr lang="en-US" altLang="zh-CN" dirty="0" smtClean="0"/>
              <a:t>)</a:t>
            </a:r>
            <a:r>
              <a:rPr lang="zh-CN" altLang="en-US" dirty="0" smtClean="0"/>
              <a:t>个输出</a:t>
            </a:r>
            <a:endParaRPr lang="en-US" altLang="zh-CN" dirty="0" smtClean="0"/>
          </a:p>
          <a:p>
            <a:pPr lvl="1"/>
            <a:r>
              <a:rPr lang="zh-CN" altLang="en-US" dirty="0" smtClean="0"/>
              <a:t>每一步基于上一步的最优</a:t>
            </a:r>
            <a:r>
              <a:rPr lang="en-US" altLang="zh-CN" dirty="0" smtClean="0"/>
              <a:t>(</a:t>
            </a:r>
            <a:r>
              <a:rPr lang="en-US" altLang="zh-CN" dirty="0" err="1" smtClean="0"/>
              <a:t>top_beams</a:t>
            </a:r>
            <a:r>
              <a:rPr lang="en-US" altLang="zh-CN" dirty="0" smtClean="0"/>
              <a:t>)</a:t>
            </a:r>
            <a:r>
              <a:rPr lang="zh-CN" altLang="en-US" dirty="0" smtClean="0"/>
              <a:t>作为模型的输入</a:t>
            </a:r>
            <a:endParaRPr lang="en-US" altLang="zh-CN" dirty="0" smtClean="0"/>
          </a:p>
          <a:p>
            <a:pPr lvl="1"/>
            <a:r>
              <a:rPr lang="zh-CN" altLang="en-US" dirty="0" smtClean="0"/>
              <a:t>最终有</a:t>
            </a:r>
            <a:r>
              <a:rPr lang="en-US" altLang="zh-CN" dirty="0" smtClean="0"/>
              <a:t>(</a:t>
            </a:r>
            <a:r>
              <a:rPr lang="en-US" altLang="zh-CN" dirty="0" err="1" smtClean="0"/>
              <a:t>top_beams</a:t>
            </a:r>
            <a:r>
              <a:rPr lang="en-US" altLang="zh-CN" dirty="0" smtClean="0"/>
              <a:t>)</a:t>
            </a:r>
            <a:r>
              <a:rPr lang="zh-CN" altLang="en-US" dirty="0" smtClean="0"/>
              <a:t>个序列输出，然后再从中选择最优序列作为最终的输出序列</a:t>
            </a:r>
            <a:endParaRPr lang="en-US" altLang="zh-CN" dirty="0" smtClean="0"/>
          </a:p>
          <a:p>
            <a:pPr lvl="1"/>
            <a:endParaRPr lang="en-US" altLang="zh-CN" sz="2200" dirty="0" smtClean="0"/>
          </a:p>
          <a:p>
            <a:r>
              <a:rPr lang="zh-CN" altLang="en-US" sz="2400" dirty="0" smtClean="0"/>
              <a:t>注</a:t>
            </a:r>
            <a:r>
              <a:rPr lang="en-US" altLang="zh-CN" sz="2400" dirty="0" smtClean="0"/>
              <a:t>1</a:t>
            </a:r>
            <a:r>
              <a:rPr lang="zh-CN" altLang="en-US" sz="2400" dirty="0" smtClean="0"/>
              <a:t>：束搜索比贪婪搜索空间更大，结果更优</a:t>
            </a:r>
            <a:endParaRPr lang="en-US" altLang="zh-CN" sz="2400" dirty="0" smtClean="0"/>
          </a:p>
          <a:p>
            <a:r>
              <a:rPr lang="zh-CN" altLang="en-US" sz="2400" dirty="0" smtClean="0"/>
              <a:t>注</a:t>
            </a:r>
            <a:r>
              <a:rPr lang="en-US" altLang="zh-CN" sz="2400" dirty="0" smtClean="0"/>
              <a:t>2</a:t>
            </a:r>
            <a:r>
              <a:rPr lang="zh-CN" altLang="en-US" sz="2400" dirty="0" smtClean="0"/>
              <a:t>：束搜索结果也非全局最优，</a:t>
            </a:r>
            <a:r>
              <a:rPr lang="en-US" altLang="zh-CN" sz="2400" dirty="0" err="1" smtClean="0"/>
              <a:t>top_beams</a:t>
            </a:r>
            <a:r>
              <a:rPr lang="en-US" altLang="zh-CN" sz="2400" dirty="0" smtClean="0"/>
              <a:t>=1</a:t>
            </a:r>
            <a:r>
              <a:rPr lang="zh-CN" altLang="en-US" sz="2400" dirty="0" smtClean="0"/>
              <a:t>时退化为贪婪搜索</a:t>
            </a:r>
            <a:endParaRPr lang="zh-CN" altLang="en-US" sz="2400" dirty="0"/>
          </a:p>
        </p:txBody>
      </p:sp>
    </p:spTree>
    <p:extLst>
      <p:ext uri="{BB962C8B-B14F-4D97-AF65-F5344CB8AC3E}">
        <p14:creationId xmlns:p14="http://schemas.microsoft.com/office/powerpoint/2010/main" val="24208350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相关工作</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en-US" dirty="0"/>
              <a:t>文章： </a:t>
            </a:r>
            <a:r>
              <a:rPr lang="en-US" altLang="zh-CN" dirty="0" smtClean="0">
                <a:hlinkClick r:id="rId2"/>
              </a:rPr>
              <a:t>Attention </a:t>
            </a:r>
            <a:r>
              <a:rPr lang="en-US" altLang="zh-CN" dirty="0">
                <a:hlinkClick r:id="rId2"/>
              </a:rPr>
              <a:t>Is All </a:t>
            </a:r>
            <a:r>
              <a:rPr lang="en-US" altLang="zh-CN" dirty="0" smtClean="0">
                <a:hlinkClick r:id="rId2"/>
              </a:rPr>
              <a:t>You Need</a:t>
            </a:r>
            <a:endParaRPr lang="en-US" altLang="zh-CN" dirty="0" smtClean="0"/>
          </a:p>
          <a:p>
            <a:r>
              <a:rPr lang="zh-CN" altLang="en-US" dirty="0"/>
              <a:t>博客： </a:t>
            </a:r>
            <a:r>
              <a:rPr lang="en-US" altLang="zh-CN" dirty="0" smtClean="0">
                <a:hlinkClick r:id="rId3"/>
              </a:rPr>
              <a:t>Transformer</a:t>
            </a:r>
            <a:r>
              <a:rPr lang="en-US" altLang="zh-CN" dirty="0">
                <a:hlinkClick r:id="rId3"/>
              </a:rPr>
              <a:t>: A Novel Neural Network Architecture for Language </a:t>
            </a:r>
            <a:r>
              <a:rPr lang="en-US" altLang="zh-CN" dirty="0" smtClean="0">
                <a:hlinkClick r:id="rId3"/>
              </a:rPr>
              <a:t>Understanding</a:t>
            </a:r>
            <a:endParaRPr lang="en-US" altLang="zh-CN" dirty="0" smtClean="0"/>
          </a:p>
          <a:p>
            <a:r>
              <a:rPr lang="zh-CN" altLang="en-US" dirty="0" smtClean="0"/>
              <a:t>项目：</a:t>
            </a:r>
            <a:r>
              <a:rPr lang="en-US" altLang="zh-CN" dirty="0" smtClean="0">
                <a:hlinkClick r:id="rId4"/>
              </a:rPr>
              <a:t>Tensor2Tensor</a:t>
            </a:r>
            <a:endParaRPr lang="en-US" altLang="zh-CN" dirty="0" smtClean="0"/>
          </a:p>
          <a:p>
            <a:r>
              <a:rPr lang="zh-CN" altLang="en-US" dirty="0" smtClean="0"/>
              <a:t>其他</a:t>
            </a:r>
            <a:endParaRPr lang="en-US" altLang="zh-CN" dirty="0" smtClean="0"/>
          </a:p>
          <a:p>
            <a:pPr lvl="1"/>
            <a:r>
              <a:rPr lang="en-US" altLang="zh-CN" dirty="0" err="1">
                <a:hlinkClick r:id="rId5"/>
              </a:rPr>
              <a:t>Depthwise</a:t>
            </a:r>
            <a:r>
              <a:rPr lang="en-US" altLang="zh-CN" dirty="0">
                <a:hlinkClick r:id="rId5"/>
              </a:rPr>
              <a:t> Separable Convolutions for Neural Machine Translation</a:t>
            </a:r>
            <a:endParaRPr lang="en-US" altLang="zh-CN" dirty="0"/>
          </a:p>
          <a:p>
            <a:pPr lvl="1"/>
            <a:r>
              <a:rPr lang="en-US" altLang="zh-CN" dirty="0">
                <a:hlinkClick r:id="rId5"/>
              </a:rPr>
              <a:t>One Model To Learn Them All</a:t>
            </a:r>
            <a:endParaRPr lang="en-US" altLang="zh-CN" dirty="0"/>
          </a:p>
          <a:p>
            <a:pPr lvl="1"/>
            <a:r>
              <a:rPr lang="en-US" altLang="zh-CN" dirty="0">
                <a:hlinkClick r:id="rId6"/>
              </a:rPr>
              <a:t>Discrete </a:t>
            </a:r>
            <a:r>
              <a:rPr lang="en-US" altLang="zh-CN" dirty="0" err="1">
                <a:hlinkClick r:id="rId6"/>
              </a:rPr>
              <a:t>Autoencoders</a:t>
            </a:r>
            <a:r>
              <a:rPr lang="en-US" altLang="zh-CN" dirty="0">
                <a:hlinkClick r:id="rId6"/>
              </a:rPr>
              <a:t> for Sequence Models</a:t>
            </a:r>
            <a:endParaRPr lang="en-US" altLang="zh-CN" dirty="0"/>
          </a:p>
          <a:p>
            <a:pPr lvl="1"/>
            <a:r>
              <a:rPr lang="en-US" altLang="zh-CN" dirty="0">
                <a:hlinkClick r:id="rId7"/>
              </a:rPr>
              <a:t>Generating Wikipedia by Summarizing Long Sequences</a:t>
            </a:r>
            <a:endParaRPr lang="en-US" altLang="zh-CN" dirty="0"/>
          </a:p>
          <a:p>
            <a:pPr lvl="1"/>
            <a:r>
              <a:rPr lang="en-US" altLang="zh-CN" dirty="0">
                <a:hlinkClick r:id="rId8"/>
              </a:rPr>
              <a:t>Image Transformer</a:t>
            </a:r>
            <a:endParaRPr lang="en-US" altLang="zh-CN" dirty="0"/>
          </a:p>
          <a:p>
            <a:pPr lvl="1"/>
            <a:r>
              <a:rPr lang="en-US" altLang="zh-CN" dirty="0">
                <a:hlinkClick r:id="rId9"/>
              </a:rPr>
              <a:t>Training Tips for the Transformer Model</a:t>
            </a:r>
            <a:endParaRPr lang="en-US" altLang="zh-CN" dirty="0"/>
          </a:p>
          <a:p>
            <a:pPr lvl="1"/>
            <a:r>
              <a:rPr lang="en-US" altLang="zh-CN" dirty="0">
                <a:hlinkClick r:id="rId10"/>
              </a:rPr>
              <a:t>Self-Attention with Relative Position Representations</a:t>
            </a:r>
            <a:endParaRPr lang="en-US" altLang="zh-CN" dirty="0"/>
          </a:p>
          <a:p>
            <a:pPr lvl="1"/>
            <a:r>
              <a:rPr lang="en-US" altLang="zh-CN" dirty="0">
                <a:hlinkClick r:id="rId11"/>
              </a:rPr>
              <a:t>Fast Decoding in Sequence Models using Discrete Latent Variables</a:t>
            </a:r>
            <a:endParaRPr lang="en-US" altLang="zh-CN" dirty="0"/>
          </a:p>
          <a:p>
            <a:pPr lvl="1"/>
            <a:r>
              <a:rPr lang="en-US" altLang="zh-CN" dirty="0" err="1">
                <a:hlinkClick r:id="rId12"/>
              </a:rPr>
              <a:t>Adafactor</a:t>
            </a:r>
            <a:r>
              <a:rPr lang="en-US" altLang="zh-CN" dirty="0">
                <a:hlinkClick r:id="rId12"/>
              </a:rPr>
              <a:t>: Adaptive Learning Rates with </a:t>
            </a:r>
            <a:r>
              <a:rPr lang="en-US" altLang="zh-CN" dirty="0" err="1">
                <a:hlinkClick r:id="rId12"/>
              </a:rPr>
              <a:t>Sublinear</a:t>
            </a:r>
            <a:r>
              <a:rPr lang="en-US" altLang="zh-CN" dirty="0">
                <a:hlinkClick r:id="rId12"/>
              </a:rPr>
              <a:t> Memory </a:t>
            </a:r>
            <a:r>
              <a:rPr lang="en-US" altLang="zh-CN" dirty="0" smtClean="0">
                <a:hlinkClick r:id="rId12"/>
              </a:rPr>
              <a:t>Cost</a:t>
            </a:r>
            <a:endParaRPr lang="en-US" altLang="zh-CN" dirty="0"/>
          </a:p>
        </p:txBody>
      </p:sp>
    </p:spTree>
    <p:extLst>
      <p:ext uri="{BB962C8B-B14F-4D97-AF65-F5344CB8AC3E}">
        <p14:creationId xmlns:p14="http://schemas.microsoft.com/office/powerpoint/2010/main" val="16424366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Transformer </a:t>
            </a:r>
            <a:r>
              <a:rPr lang="zh-CN" altLang="en-US" dirty="0" smtClean="0"/>
              <a:t>展开</a:t>
            </a:r>
            <a:endParaRPr lang="zh-CN" altLang="en-US" dirty="0"/>
          </a:p>
        </p:txBody>
      </p:sp>
      <p:sp>
        <p:nvSpPr>
          <p:cNvPr id="4" name="文本占位符 3"/>
          <p:cNvSpPr>
            <a:spLocks noGrp="1"/>
          </p:cNvSpPr>
          <p:nvPr>
            <p:ph type="body" sz="half" idx="2"/>
          </p:nvPr>
        </p:nvSpPr>
        <p:spPr/>
        <p:txBody>
          <a:bodyPr/>
          <a:lstStyle/>
          <a:p>
            <a:r>
              <a:rPr lang="zh-CN" altLang="en-US" dirty="0"/>
              <a:t>法语 → </a:t>
            </a:r>
            <a:r>
              <a:rPr lang="zh-CN" altLang="en-US" dirty="0" smtClean="0"/>
              <a:t> 编码器</a:t>
            </a:r>
            <a:r>
              <a:rPr lang="en-US" altLang="zh-CN" dirty="0" smtClean="0"/>
              <a:t>(Encoders) </a:t>
            </a:r>
            <a:r>
              <a:rPr lang="zh-CN" altLang="en-US" dirty="0" smtClean="0"/>
              <a:t>→ 解码器</a:t>
            </a:r>
            <a:r>
              <a:rPr lang="en-US" altLang="zh-CN" dirty="0" smtClean="0"/>
              <a:t>(Decoders)</a:t>
            </a:r>
            <a:r>
              <a:rPr lang="zh-CN" altLang="en-US" dirty="0" smtClean="0"/>
              <a:t>→ </a:t>
            </a:r>
            <a:r>
              <a:rPr lang="zh-CN" altLang="en-US" dirty="0"/>
              <a:t>英语</a:t>
            </a:r>
          </a:p>
        </p:txBody>
      </p:sp>
      <p:pic>
        <p:nvPicPr>
          <p:cNvPr id="5" name="Picture 2" descr="在这里插入图片描述"/>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tretch>
            <a:fillRect/>
          </a:stretch>
        </p:blipFill>
        <p:spPr bwMode="auto">
          <a:xfrm>
            <a:off x="1967334" y="174747"/>
            <a:ext cx="7200900" cy="451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7343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论文中的层堆叠</a:t>
            </a:r>
            <a:endParaRPr lang="zh-CN" altLang="en-US" dirty="0"/>
          </a:p>
        </p:txBody>
      </p:sp>
      <p:sp>
        <p:nvSpPr>
          <p:cNvPr id="4" name="文本占位符 3"/>
          <p:cNvSpPr>
            <a:spLocks noGrp="1"/>
          </p:cNvSpPr>
          <p:nvPr>
            <p:ph type="body" sz="half" idx="2"/>
          </p:nvPr>
        </p:nvSpPr>
        <p:spPr/>
        <p:txBody>
          <a:bodyPr/>
          <a:lstStyle/>
          <a:p>
            <a:r>
              <a:rPr lang="zh-CN" altLang="en-US" dirty="0"/>
              <a:t>法语 → </a:t>
            </a:r>
            <a:r>
              <a:rPr lang="en-US" altLang="zh-CN" dirty="0" smtClean="0"/>
              <a:t> 6</a:t>
            </a:r>
            <a:r>
              <a:rPr lang="zh-CN" altLang="en-US" dirty="0" smtClean="0"/>
              <a:t>个</a:t>
            </a:r>
            <a:r>
              <a:rPr lang="en-US" altLang="zh-CN" dirty="0" smtClean="0"/>
              <a:t>Encoder </a:t>
            </a:r>
            <a:r>
              <a:rPr lang="zh-CN" altLang="en-US" dirty="0" smtClean="0"/>
              <a:t>→ </a:t>
            </a:r>
            <a:r>
              <a:rPr lang="en-US" altLang="zh-CN" dirty="0" smtClean="0"/>
              <a:t>6</a:t>
            </a:r>
            <a:r>
              <a:rPr lang="zh-CN" altLang="en-US" dirty="0" smtClean="0"/>
              <a:t>个</a:t>
            </a:r>
            <a:r>
              <a:rPr lang="en-US" altLang="zh-CN" dirty="0" smtClean="0"/>
              <a:t>Decoder </a:t>
            </a:r>
            <a:r>
              <a:rPr lang="zh-CN" altLang="en-US" dirty="0" smtClean="0"/>
              <a:t>→ 英语</a:t>
            </a:r>
            <a:endParaRPr lang="zh-CN" altLang="en-US" dirty="0"/>
          </a:p>
        </p:txBody>
      </p:sp>
      <p:pic>
        <p:nvPicPr>
          <p:cNvPr id="5" name="Picture 2" descr="在这里插入图片描述"/>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tretch>
            <a:fillRect/>
          </a:stretch>
        </p:blipFill>
        <p:spPr bwMode="auto">
          <a:xfrm>
            <a:off x="2087349" y="268592"/>
            <a:ext cx="6960870" cy="4531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2091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C000"/>
                </a:solidFill>
              </a:rPr>
              <a:t>Encoder</a:t>
            </a:r>
            <a:r>
              <a:rPr lang="en-US" altLang="zh-CN" baseline="0" dirty="0" smtClean="0">
                <a:solidFill>
                  <a:srgbClr val="FFC000"/>
                </a:solidFill>
              </a:rPr>
              <a:t> </a:t>
            </a:r>
            <a:r>
              <a:rPr lang="zh-CN" altLang="en-US" baseline="0" dirty="0" smtClean="0">
                <a:solidFill>
                  <a:srgbClr val="FFC000"/>
                </a:solidFill>
              </a:rPr>
              <a:t>与 </a:t>
            </a:r>
            <a:r>
              <a:rPr lang="en-US" altLang="zh-CN" baseline="0" dirty="0" smtClean="0">
                <a:solidFill>
                  <a:srgbClr val="FFC000"/>
                </a:solidFill>
              </a:rPr>
              <a:t>Decoder </a:t>
            </a:r>
            <a:r>
              <a:rPr lang="zh-CN" altLang="en-US" baseline="0" dirty="0" smtClean="0">
                <a:solidFill>
                  <a:srgbClr val="FFC000"/>
                </a:solidFill>
              </a:rPr>
              <a:t>展开</a:t>
            </a:r>
            <a:endParaRPr lang="zh-CN" altLang="en-US" dirty="0">
              <a:solidFill>
                <a:srgbClr val="FFC000"/>
              </a:solidFill>
            </a:endParaRPr>
          </a:p>
        </p:txBody>
      </p:sp>
      <p:pic>
        <p:nvPicPr>
          <p:cNvPr id="5" name="图片占位符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381546" y="1627969"/>
            <a:ext cx="8372475" cy="2657475"/>
          </a:xfrm>
        </p:spPr>
      </p:pic>
      <p:sp>
        <p:nvSpPr>
          <p:cNvPr id="4" name="文本占位符 3"/>
          <p:cNvSpPr>
            <a:spLocks noGrp="1"/>
          </p:cNvSpPr>
          <p:nvPr>
            <p:ph type="body" sz="half" idx="2"/>
          </p:nvPr>
        </p:nvSpPr>
        <p:spPr>
          <a:xfrm>
            <a:off x="1154956" y="5367325"/>
            <a:ext cx="8825656" cy="1273318"/>
          </a:xfrm>
        </p:spPr>
        <p:txBody>
          <a:bodyPr>
            <a:normAutofit/>
          </a:bodyPr>
          <a:lstStyle/>
          <a:p>
            <a:pPr marL="171450" indent="-171450">
              <a:buFont typeface="Wingdings" panose="05000000000000000000" pitchFamily="2" charset="2"/>
              <a:buChar char="l"/>
            </a:pPr>
            <a:r>
              <a:rPr lang="en-US" altLang="zh-CN" dirty="0" smtClean="0"/>
              <a:t>Self-Attention</a:t>
            </a:r>
            <a:r>
              <a:rPr lang="zh-CN" altLang="en-US" dirty="0" smtClean="0"/>
              <a:t>：自注意力层</a:t>
            </a:r>
            <a:endParaRPr lang="en-US" altLang="zh-CN" dirty="0" smtClean="0"/>
          </a:p>
          <a:p>
            <a:pPr marL="171450" indent="-171450">
              <a:buFont typeface="Wingdings" panose="05000000000000000000" pitchFamily="2" charset="2"/>
              <a:buChar char="l"/>
            </a:pPr>
            <a:r>
              <a:rPr lang="en-US" altLang="zh-CN" dirty="0" smtClean="0"/>
              <a:t>Encoder-Decoder Attention</a:t>
            </a:r>
            <a:r>
              <a:rPr lang="zh-CN" altLang="en-US" dirty="0" smtClean="0"/>
              <a:t>：编码与解码注意力层</a:t>
            </a:r>
            <a:endParaRPr lang="en-US" altLang="zh-CN" dirty="0" smtClean="0"/>
          </a:p>
          <a:p>
            <a:pPr marL="171450" indent="-171450">
              <a:buFont typeface="Wingdings" panose="05000000000000000000" pitchFamily="2" charset="2"/>
              <a:buChar char="l"/>
            </a:pPr>
            <a:r>
              <a:rPr lang="en-US" altLang="zh-CN" dirty="0" smtClean="0"/>
              <a:t>Feed Forward</a:t>
            </a:r>
            <a:r>
              <a:rPr lang="zh-CN" altLang="en-US" dirty="0" smtClean="0"/>
              <a:t>：前向网络</a:t>
            </a:r>
            <a:endParaRPr lang="zh-CN" altLang="en-US" dirty="0"/>
          </a:p>
        </p:txBody>
      </p:sp>
    </p:spTree>
    <p:extLst>
      <p:ext uri="{BB962C8B-B14F-4D97-AF65-F5344CB8AC3E}">
        <p14:creationId xmlns:p14="http://schemas.microsoft.com/office/powerpoint/2010/main" val="13998005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二、数据流动</a:t>
            </a:r>
            <a:endParaRPr lang="zh-CN" altLang="en-US" dirty="0"/>
          </a:p>
        </p:txBody>
      </p:sp>
      <p:sp>
        <p:nvSpPr>
          <p:cNvPr id="3" name="文本占位符 2"/>
          <p:cNvSpPr>
            <a:spLocks noGrp="1"/>
          </p:cNvSpPr>
          <p:nvPr>
            <p:ph type="body" idx="1"/>
          </p:nvPr>
        </p:nvSpPr>
        <p:spPr/>
        <p:txBody>
          <a:bodyPr/>
          <a:lstStyle/>
          <a:p>
            <a:r>
              <a:rPr lang="zh-CN" altLang="en-US" dirty="0" smtClean="0"/>
              <a:t>数据在</a:t>
            </a:r>
            <a:r>
              <a:rPr lang="en-US" altLang="zh-CN" dirty="0" smtClean="0"/>
              <a:t>(Encoder)</a:t>
            </a:r>
            <a:r>
              <a:rPr lang="zh-CN" altLang="en-US" dirty="0" smtClean="0"/>
              <a:t>中流动的角度观察</a:t>
            </a:r>
            <a:r>
              <a:rPr lang="en-US" altLang="zh-CN" dirty="0"/>
              <a:t>(Encoder)</a:t>
            </a:r>
            <a:r>
              <a:rPr lang="zh-CN" altLang="en-US" dirty="0" smtClean="0"/>
              <a:t>的组成和细节</a:t>
            </a:r>
            <a:endParaRPr lang="en-US" altLang="zh-CN" dirty="0"/>
          </a:p>
        </p:txBody>
      </p:sp>
    </p:spTree>
    <p:extLst>
      <p:ext uri="{BB962C8B-B14F-4D97-AF65-F5344CB8AC3E}">
        <p14:creationId xmlns:p14="http://schemas.microsoft.com/office/powerpoint/2010/main" val="41992717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Word Embedding</a:t>
            </a:r>
            <a:endParaRPr lang="zh-CN" altLang="en-US" dirty="0"/>
          </a:p>
        </p:txBody>
      </p:sp>
      <mc:AlternateContent xmlns:mc="http://schemas.openxmlformats.org/markup-compatibility/2006" xmlns:a14="http://schemas.microsoft.com/office/drawing/2010/main">
        <mc:Choice Requires="a14">
          <p:sp>
            <p:nvSpPr>
              <p:cNvPr id="4" name="文本占位符 3"/>
              <p:cNvSpPr>
                <a:spLocks noGrp="1"/>
              </p:cNvSpPr>
              <p:nvPr>
                <p:ph type="body" sz="half" idx="2"/>
              </p:nvPr>
            </p:nvSpPr>
            <p:spPr/>
            <p:txBody>
              <a:bodyPr/>
              <a:lstStyle/>
              <a:p>
                <a:r>
                  <a:rPr lang="zh-CN" altLang="en-US" dirty="0" smtClean="0"/>
                  <a:t>将单词序列转化成向量序列：</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512</m:t>
                        </m:r>
                      </m:sup>
                    </m:sSup>
                  </m:oMath>
                </a14:m>
                <a:endParaRPr lang="zh-CN" altLang="en-US" dirty="0"/>
              </a:p>
            </p:txBody>
          </p:sp>
        </mc:Choice>
        <mc:Fallback xmlns="">
          <p:sp>
            <p:nvSpPr>
              <p:cNvPr id="4" name="文本占位符 3"/>
              <p:cNvSpPr>
                <a:spLocks noGrp="1" noRot="1" noChangeAspect="1" noMove="1" noResize="1" noEditPoints="1" noAdjustHandles="1" noChangeArrowheads="1" noChangeShapeType="1" noTextEdit="1"/>
              </p:cNvSpPr>
              <p:nvPr>
                <p:ph type="body" sz="half" idx="2"/>
              </p:nvPr>
            </p:nvSpPr>
            <p:spPr>
              <a:blipFill rotWithShape="0">
                <a:blip r:embed="rId2"/>
                <a:stretch>
                  <a:fillRect/>
                </a:stretch>
              </a:blipFill>
            </p:spPr>
            <p:txBody>
              <a:bodyPr/>
              <a:lstStyle/>
              <a:p>
                <a:r>
                  <a:rPr lang="zh-CN" altLang="en-US">
                    <a:noFill/>
                  </a:rPr>
                  <a:t> </a:t>
                </a:r>
              </a:p>
            </p:txBody>
          </p:sp>
        </mc:Fallback>
      </mc:AlternateContent>
      <p:pic>
        <p:nvPicPr>
          <p:cNvPr id="5122" name="Picture 2" descr="在这里插入图片描述"/>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tretch>
            <a:fillRect/>
          </a:stretch>
        </p:blipFill>
        <p:spPr bwMode="auto">
          <a:xfrm>
            <a:off x="1643484" y="2634521"/>
            <a:ext cx="7848600" cy="94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9494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485</TotalTime>
  <Words>1453</Words>
  <Application>Microsoft Office PowerPoint</Application>
  <PresentationFormat>宽屏</PresentationFormat>
  <Paragraphs>168</Paragraphs>
  <Slides>46</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46</vt:i4>
      </vt:variant>
    </vt:vector>
  </HeadingPairs>
  <TitlesOfParts>
    <vt:vector size="55" baseType="lpstr">
      <vt:lpstr>Roboto</vt:lpstr>
      <vt:lpstr>宋体</vt:lpstr>
      <vt:lpstr>Arial</vt:lpstr>
      <vt:lpstr>Calibri</vt:lpstr>
      <vt:lpstr>Cambria Math</vt:lpstr>
      <vt:lpstr>Century Gothic</vt:lpstr>
      <vt:lpstr>Wingdings</vt:lpstr>
      <vt:lpstr>Wingdings 3</vt:lpstr>
      <vt:lpstr>离子</vt:lpstr>
      <vt:lpstr>Transformer 模型</vt:lpstr>
      <vt:lpstr>参考资料</vt:lpstr>
      <vt:lpstr>一、模型总览</vt:lpstr>
      <vt:lpstr>模型作用</vt:lpstr>
      <vt:lpstr>Transformer 展开</vt:lpstr>
      <vt:lpstr>论文中的层堆叠</vt:lpstr>
      <vt:lpstr>Encoder 与 Decoder 展开</vt:lpstr>
      <vt:lpstr>二、数据流动</vt:lpstr>
      <vt:lpstr>Word Embedding</vt:lpstr>
      <vt:lpstr>数据在Encoder内部的流动</vt:lpstr>
      <vt:lpstr>数据在Encoder层之间的流动</vt:lpstr>
      <vt:lpstr>三、Self-Attention 子层</vt:lpstr>
      <vt:lpstr>Self-Attention 的作用</vt:lpstr>
      <vt:lpstr>Self-Attention的细节——第一步</vt:lpstr>
      <vt:lpstr>Self-Attention的细节——第二步</vt:lpstr>
      <vt:lpstr>Self-Attention的细节——第三、四步</vt:lpstr>
      <vt:lpstr>Self-Attention的细节——第五、六步</vt:lpstr>
      <vt:lpstr>Self-Attention的矩阵计算——第一步</vt:lpstr>
      <vt:lpstr>Self-Attention的矩阵计算——第二步</vt:lpstr>
      <vt:lpstr>Multi-Head Attention</vt:lpstr>
      <vt:lpstr>每个头都会有一组 Q/K/V 矩阵</vt:lpstr>
      <vt:lpstr>8个头的Multi-Head就有8组 Q/K/V 矩阵</vt:lpstr>
      <vt:lpstr>将8个矩阵合并成一个矩阵</vt:lpstr>
      <vt:lpstr>完整的 Multi-Head Attention 矩阵计算说明</vt:lpstr>
      <vt:lpstr>Multi-Head Attention</vt:lpstr>
      <vt:lpstr>Encoder</vt:lpstr>
      <vt:lpstr>输入序列编码=词嵌入编码+位置编码</vt:lpstr>
      <vt:lpstr>PE_(pos,2i)=sin⁡(pos/〖10000〗^(2i/d_model ) ), PE_(pos,2i+1)=cos⁡(pos/〖10000〗^(2i/d_model ) )</vt:lpstr>
      <vt:lpstr>20个单词，512维位置编码的实际效果图</vt:lpstr>
      <vt:lpstr>Residuals</vt:lpstr>
      <vt:lpstr>Layer Normalize</vt:lpstr>
      <vt:lpstr>BN(x_i )=α×(x_i-μ_b)/√(σ_B^2+ϵ)+β</vt:lpstr>
      <vt:lpstr>LN(x_i )=α×(x_i-μ_L)/√(σ_L^2+ϵ)+β</vt:lpstr>
      <vt:lpstr>层堆叠的模型结构</vt:lpstr>
      <vt:lpstr>Transformer = Encoder + Decoder</vt:lpstr>
      <vt:lpstr>掩码(MASK)</vt:lpstr>
      <vt:lpstr>填充掩码(Padding Mask)</vt:lpstr>
      <vt:lpstr>序列掩码(Sequence Mask)</vt:lpstr>
      <vt:lpstr>解码过程1</vt:lpstr>
      <vt:lpstr>解码过程2~6</vt:lpstr>
      <vt:lpstr>The Final Linear and Softmax Layer</vt:lpstr>
      <vt:lpstr>How to train</vt:lpstr>
      <vt:lpstr>Loss Function</vt:lpstr>
      <vt:lpstr>目标数据的概率分布对比</vt:lpstr>
      <vt:lpstr>搜索最优解</vt:lpstr>
      <vt:lpstr>相关工作</vt:lpstr>
    </vt:vector>
  </TitlesOfParts>
  <Company>Free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Transformer 模型</dc:title>
  <dc:creator>朱远翔</dc:creator>
  <cp:lastModifiedBy>朱远翔</cp:lastModifiedBy>
  <cp:revision>46</cp:revision>
  <dcterms:created xsi:type="dcterms:W3CDTF">2020-09-11T03:10:55Z</dcterms:created>
  <dcterms:modified xsi:type="dcterms:W3CDTF">2020-09-13T09:47:54Z</dcterms:modified>
</cp:coreProperties>
</file>